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2">
  <p:sldMasterIdLst>
    <p:sldMasterId id="2147483788" r:id="rId4"/>
  </p:sldMasterIdLst>
  <p:notesMasterIdLst>
    <p:notesMasterId r:id="rId31"/>
  </p:notesMasterIdLst>
  <p:sldIdLst>
    <p:sldId id="264" r:id="rId5"/>
    <p:sldId id="292" r:id="rId6"/>
    <p:sldId id="256" r:id="rId7"/>
    <p:sldId id="307" r:id="rId8"/>
    <p:sldId id="289" r:id="rId9"/>
    <p:sldId id="280" r:id="rId10"/>
    <p:sldId id="308" r:id="rId11"/>
    <p:sldId id="265" r:id="rId12"/>
    <p:sldId id="277" r:id="rId13"/>
    <p:sldId id="290" r:id="rId14"/>
    <p:sldId id="306" r:id="rId15"/>
    <p:sldId id="302" r:id="rId16"/>
    <p:sldId id="303" r:id="rId17"/>
    <p:sldId id="305" r:id="rId18"/>
    <p:sldId id="296" r:id="rId19"/>
    <p:sldId id="299" r:id="rId20"/>
    <p:sldId id="301" r:id="rId21"/>
    <p:sldId id="309" r:id="rId22"/>
    <p:sldId id="300" r:id="rId23"/>
    <p:sldId id="297" r:id="rId24"/>
    <p:sldId id="298" r:id="rId25"/>
    <p:sldId id="257" r:id="rId26"/>
    <p:sldId id="288" r:id="rId27"/>
    <p:sldId id="283" r:id="rId28"/>
    <p:sldId id="291" r:id="rId29"/>
    <p:sldId id="286" r:id="rId30"/>
  </p:sldIdLst>
  <p:sldSz cx="12192000" cy="6858000"/>
  <p:notesSz cx="7010400" cy="92964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687C"/>
    <a:srgbClr val="6A828E"/>
    <a:srgbClr val="F2F2F2"/>
    <a:srgbClr val="CEDE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26" autoAdjust="0"/>
    <p:restoredTop sz="80826" autoAdjust="0"/>
  </p:normalViewPr>
  <p:slideViewPr>
    <p:cSldViewPr snapToGrid="0">
      <p:cViewPr varScale="1">
        <p:scale>
          <a:sx n="93" d="100"/>
          <a:sy n="93" d="100"/>
        </p:scale>
        <p:origin x="1338" y="90"/>
      </p:cViewPr>
      <p:guideLst/>
    </p:cSldViewPr>
  </p:slideViewPr>
  <p:notesTextViewPr>
    <p:cViewPr>
      <p:scale>
        <a:sx n="3" d="2"/>
        <a:sy n="3" d="2"/>
      </p:scale>
      <p:origin x="0" y="-55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874FBA-BF55-415E-968F-C099A058E7AF}" type="doc">
      <dgm:prSet loTypeId="urn:microsoft.com/office/officeart/2005/8/layout/hierarchy1" loCatId="hierarchy" qsTypeId="urn:microsoft.com/office/officeart/2005/8/quickstyle/3d4" qsCatId="3D" csTypeId="urn:microsoft.com/office/officeart/2005/8/colors/accent1_2" csCatId="accent1" phldr="1"/>
      <dgm:spPr/>
      <dgm:t>
        <a:bodyPr/>
        <a:lstStyle/>
        <a:p>
          <a:endParaRPr lang="en-US"/>
        </a:p>
      </dgm:t>
    </dgm:pt>
    <dgm:pt modelId="{2D2FCA6A-E9E0-4B08-B899-969161D2D9CB}">
      <dgm:prSet phldrT="[Text]" custT="1"/>
      <dgm:spPr>
        <a:ln w="76200">
          <a:solidFill>
            <a:srgbClr val="40687C"/>
          </a:solidFill>
        </a:ln>
      </dgm:spPr>
      <dgm:t>
        <a:bodyPr/>
        <a:lstStyle/>
        <a:p>
          <a:r>
            <a:rPr lang="en-US" sz="2800" b="1" dirty="0" smtClean="0">
              <a:solidFill>
                <a:srgbClr val="40687C"/>
              </a:solidFill>
            </a:rPr>
            <a:t>CDBG</a:t>
          </a:r>
          <a:endParaRPr lang="en-US" sz="2800" b="1" dirty="0">
            <a:solidFill>
              <a:srgbClr val="40687C"/>
            </a:solidFill>
          </a:endParaRPr>
        </a:p>
      </dgm:t>
    </dgm:pt>
    <dgm:pt modelId="{CDFE01A0-7179-47AC-BE5C-8B03CBF144BD}" type="parTrans" cxnId="{15475457-5DD5-4FC1-9A7C-D84DD896F730}">
      <dgm:prSet/>
      <dgm:spPr/>
      <dgm:t>
        <a:bodyPr/>
        <a:lstStyle/>
        <a:p>
          <a:endParaRPr lang="en-US"/>
        </a:p>
      </dgm:t>
    </dgm:pt>
    <dgm:pt modelId="{CA6BD5A7-FA9A-4EDE-9CF3-A197A10E051B}" type="sibTrans" cxnId="{15475457-5DD5-4FC1-9A7C-D84DD896F730}">
      <dgm:prSet/>
      <dgm:spPr/>
      <dgm:t>
        <a:bodyPr/>
        <a:lstStyle/>
        <a:p>
          <a:endParaRPr lang="en-US"/>
        </a:p>
      </dgm:t>
    </dgm:pt>
    <dgm:pt modelId="{29EF1E80-6E7F-4C78-A8CB-E77545566AA5}">
      <dgm:prSet phldrT="[Text]" custT="1"/>
      <dgm:spPr>
        <a:ln w="76200">
          <a:solidFill>
            <a:srgbClr val="40687C"/>
          </a:solidFill>
        </a:ln>
      </dgm:spPr>
      <dgm:t>
        <a:bodyPr/>
        <a:lstStyle/>
        <a:p>
          <a:r>
            <a:rPr lang="en-US" sz="2800" b="1" dirty="0" smtClean="0">
              <a:solidFill>
                <a:srgbClr val="40687C"/>
              </a:solidFill>
            </a:rPr>
            <a:t>General Fund</a:t>
          </a:r>
          <a:endParaRPr lang="en-US" sz="2800" b="1" dirty="0">
            <a:solidFill>
              <a:srgbClr val="40687C"/>
            </a:solidFill>
          </a:endParaRPr>
        </a:p>
      </dgm:t>
    </dgm:pt>
    <dgm:pt modelId="{95FA6E6B-33D8-422A-8496-C015F12B05AF}" type="parTrans" cxnId="{862A4E0B-D81F-4197-9B15-10CC138F9ADA}">
      <dgm:prSet/>
      <dgm:spPr>
        <a:ln w="57150">
          <a:solidFill>
            <a:schemeClr val="bg1"/>
          </a:solidFill>
        </a:ln>
      </dgm:spPr>
      <dgm:t>
        <a:bodyPr/>
        <a:lstStyle/>
        <a:p>
          <a:endParaRPr lang="en-US">
            <a:solidFill>
              <a:schemeClr val="tx1"/>
            </a:solidFill>
          </a:endParaRPr>
        </a:p>
      </dgm:t>
    </dgm:pt>
    <dgm:pt modelId="{F9E7E816-87EF-4F1B-A24B-121D607F94A9}" type="sibTrans" cxnId="{862A4E0B-D81F-4197-9B15-10CC138F9ADA}">
      <dgm:prSet/>
      <dgm:spPr/>
      <dgm:t>
        <a:bodyPr/>
        <a:lstStyle/>
        <a:p>
          <a:endParaRPr lang="en-US"/>
        </a:p>
      </dgm:t>
    </dgm:pt>
    <dgm:pt modelId="{93B99548-545C-470F-B381-9F5029CCEA93}">
      <dgm:prSet phldrT="[Text]" custT="1"/>
      <dgm:spPr/>
      <dgm:t>
        <a:bodyPr/>
        <a:lstStyle/>
        <a:p>
          <a:r>
            <a:rPr lang="en-US" sz="2000" dirty="0" smtClean="0"/>
            <a:t>Marijuana Tax</a:t>
          </a:r>
          <a:endParaRPr lang="en-US" sz="2000" dirty="0"/>
        </a:p>
      </dgm:t>
    </dgm:pt>
    <dgm:pt modelId="{646E9423-48E0-4D7C-AFA4-D357119013D1}" type="parTrans" cxnId="{69BFC5CF-C716-4A73-8235-75267DF9BF8B}">
      <dgm:prSet/>
      <dgm:spPr>
        <a:ln w="38100">
          <a:solidFill>
            <a:schemeClr val="bg1"/>
          </a:solidFill>
          <a:prstDash val="sysDot"/>
        </a:ln>
      </dgm:spPr>
      <dgm:t>
        <a:bodyPr/>
        <a:lstStyle/>
        <a:p>
          <a:endParaRPr lang="en-US">
            <a:solidFill>
              <a:schemeClr val="bg1"/>
            </a:solidFill>
          </a:endParaRPr>
        </a:p>
      </dgm:t>
    </dgm:pt>
    <dgm:pt modelId="{ADBAC5A3-01B0-4E8D-A0B4-D3284B646583}" type="sibTrans" cxnId="{69BFC5CF-C716-4A73-8235-75267DF9BF8B}">
      <dgm:prSet/>
      <dgm:spPr/>
      <dgm:t>
        <a:bodyPr/>
        <a:lstStyle/>
        <a:p>
          <a:endParaRPr lang="en-US"/>
        </a:p>
      </dgm:t>
    </dgm:pt>
    <dgm:pt modelId="{CC5EC2EC-F4E2-4E5B-9FB9-A084C6957BB0}">
      <dgm:prSet phldrT="[Text]" custT="1"/>
      <dgm:spPr/>
      <dgm:t>
        <a:bodyPr/>
        <a:lstStyle/>
        <a:p>
          <a:r>
            <a:rPr lang="en-US" sz="2000" dirty="0" smtClean="0"/>
            <a:t>Non-Collection of Fees</a:t>
          </a:r>
          <a:endParaRPr lang="en-US" sz="2000" dirty="0"/>
        </a:p>
      </dgm:t>
    </dgm:pt>
    <dgm:pt modelId="{6F593152-0B7E-478B-8DDE-D91867038C01}" type="parTrans" cxnId="{2B24F802-C26A-4C6C-9086-83EA263BF1BC}">
      <dgm:prSet/>
      <dgm:spPr>
        <a:ln w="38100">
          <a:solidFill>
            <a:schemeClr val="bg1"/>
          </a:solidFill>
          <a:prstDash val="sysDot"/>
        </a:ln>
      </dgm:spPr>
      <dgm:t>
        <a:bodyPr/>
        <a:lstStyle/>
        <a:p>
          <a:endParaRPr lang="en-US"/>
        </a:p>
      </dgm:t>
    </dgm:pt>
    <dgm:pt modelId="{1C308A1D-8E10-4B36-B9B0-28080101AC60}" type="sibTrans" cxnId="{2B24F802-C26A-4C6C-9086-83EA263BF1BC}">
      <dgm:prSet/>
      <dgm:spPr/>
      <dgm:t>
        <a:bodyPr/>
        <a:lstStyle/>
        <a:p>
          <a:endParaRPr lang="en-US"/>
        </a:p>
      </dgm:t>
    </dgm:pt>
    <dgm:pt modelId="{3A993147-2C9E-407F-AA10-A8DAC855C2B5}">
      <dgm:prSet phldrT="[Text]" custT="1"/>
      <dgm:spPr/>
      <dgm:t>
        <a:bodyPr/>
        <a:lstStyle/>
        <a:p>
          <a:r>
            <a:rPr lang="en-US" sz="2000" dirty="0" smtClean="0"/>
            <a:t>Affordable Housing Trust Funds</a:t>
          </a:r>
          <a:endParaRPr lang="en-US" sz="2000" dirty="0"/>
        </a:p>
      </dgm:t>
    </dgm:pt>
    <dgm:pt modelId="{10E78F50-B24E-447D-8EA8-23FB46D0A486}" type="parTrans" cxnId="{B5B79594-735C-4076-8CDF-057157E08A67}">
      <dgm:prSet/>
      <dgm:spPr>
        <a:ln w="38100">
          <a:solidFill>
            <a:srgbClr val="F2F2F2"/>
          </a:solidFill>
          <a:prstDash val="sysDot"/>
        </a:ln>
      </dgm:spPr>
      <dgm:t>
        <a:bodyPr/>
        <a:lstStyle/>
        <a:p>
          <a:endParaRPr lang="en-US"/>
        </a:p>
      </dgm:t>
    </dgm:pt>
    <dgm:pt modelId="{858CDCDE-724E-4596-8BAB-E66973C507A6}" type="sibTrans" cxnId="{B5B79594-735C-4076-8CDF-057157E08A67}">
      <dgm:prSet/>
      <dgm:spPr/>
      <dgm:t>
        <a:bodyPr/>
        <a:lstStyle/>
        <a:p>
          <a:endParaRPr lang="en-US"/>
        </a:p>
      </dgm:t>
    </dgm:pt>
    <dgm:pt modelId="{4F0ADD03-5858-4F8F-9CF7-7FF3413E28BB}">
      <dgm:prSet phldrT="[Text]" custT="1"/>
      <dgm:spPr/>
      <dgm:t>
        <a:bodyPr/>
        <a:lstStyle/>
        <a:p>
          <a:r>
            <a:rPr lang="en-US" sz="2000" dirty="0" smtClean="0"/>
            <a:t>SDC’s</a:t>
          </a:r>
          <a:endParaRPr lang="en-US" sz="2000" dirty="0"/>
        </a:p>
      </dgm:t>
    </dgm:pt>
    <dgm:pt modelId="{44339BEA-7F9E-449F-B4E8-7464F3E8C926}" type="parTrans" cxnId="{265E8F51-6A2C-43DD-A5A9-17D20852E33F}">
      <dgm:prSet/>
      <dgm:spPr>
        <a:ln w="38100">
          <a:solidFill>
            <a:srgbClr val="F2F2F2"/>
          </a:solidFill>
          <a:prstDash val="sysDot"/>
        </a:ln>
      </dgm:spPr>
      <dgm:t>
        <a:bodyPr/>
        <a:lstStyle/>
        <a:p>
          <a:endParaRPr lang="en-US"/>
        </a:p>
      </dgm:t>
    </dgm:pt>
    <dgm:pt modelId="{98B2387A-C2AC-4926-8B15-C470C4762E3F}" type="sibTrans" cxnId="{265E8F51-6A2C-43DD-A5A9-17D20852E33F}">
      <dgm:prSet/>
      <dgm:spPr/>
      <dgm:t>
        <a:bodyPr/>
        <a:lstStyle/>
        <a:p>
          <a:endParaRPr lang="en-US"/>
        </a:p>
      </dgm:t>
    </dgm:pt>
    <dgm:pt modelId="{D005C5DB-3CA9-4D95-BC7F-583955167438}">
      <dgm:prSet phldrT="[Text]" custT="1"/>
      <dgm:spPr/>
      <dgm:t>
        <a:bodyPr/>
        <a:lstStyle/>
        <a:p>
          <a:r>
            <a:rPr lang="en-US" sz="2000" dirty="0" smtClean="0"/>
            <a:t>Comm-Dev &amp; Engineering</a:t>
          </a:r>
          <a:endParaRPr lang="en-US" sz="2000" dirty="0"/>
        </a:p>
      </dgm:t>
    </dgm:pt>
    <dgm:pt modelId="{89B5C87C-00CA-45C2-BC72-D8FE4DCE3723}" type="parTrans" cxnId="{0D19B49C-3DAE-4B0E-AE41-DF92201D0B68}">
      <dgm:prSet/>
      <dgm:spPr>
        <a:ln w="38100">
          <a:solidFill>
            <a:srgbClr val="F2F2F2"/>
          </a:solidFill>
          <a:prstDash val="sysDot"/>
        </a:ln>
      </dgm:spPr>
      <dgm:t>
        <a:bodyPr/>
        <a:lstStyle/>
        <a:p>
          <a:endParaRPr lang="en-US"/>
        </a:p>
      </dgm:t>
    </dgm:pt>
    <dgm:pt modelId="{06DCB34B-F009-4F05-A12B-2D9DF300351A}" type="sibTrans" cxnId="{0D19B49C-3DAE-4B0E-AE41-DF92201D0B68}">
      <dgm:prSet/>
      <dgm:spPr/>
      <dgm:t>
        <a:bodyPr/>
        <a:lstStyle/>
        <a:p>
          <a:endParaRPr lang="en-US"/>
        </a:p>
      </dgm:t>
    </dgm:pt>
    <dgm:pt modelId="{ACF8A1E5-D279-4407-916D-70AE851B0539}" type="pres">
      <dgm:prSet presAssocID="{1D874FBA-BF55-415E-968F-C099A058E7AF}" presName="hierChild1" presStyleCnt="0">
        <dgm:presLayoutVars>
          <dgm:chPref val="1"/>
          <dgm:dir/>
          <dgm:animOne val="branch"/>
          <dgm:animLvl val="lvl"/>
          <dgm:resizeHandles/>
        </dgm:presLayoutVars>
      </dgm:prSet>
      <dgm:spPr/>
      <dgm:t>
        <a:bodyPr/>
        <a:lstStyle/>
        <a:p>
          <a:endParaRPr lang="en-US"/>
        </a:p>
      </dgm:t>
    </dgm:pt>
    <dgm:pt modelId="{F7AB620C-FCA5-4110-80A2-6FF3F890F3FE}" type="pres">
      <dgm:prSet presAssocID="{2D2FCA6A-E9E0-4B08-B899-969161D2D9CB}" presName="hierRoot1" presStyleCnt="0"/>
      <dgm:spPr/>
    </dgm:pt>
    <dgm:pt modelId="{D41DC2CB-85AF-4B2C-BA7E-FA9187D3CAF7}" type="pres">
      <dgm:prSet presAssocID="{2D2FCA6A-E9E0-4B08-B899-969161D2D9CB}" presName="composite" presStyleCnt="0"/>
      <dgm:spPr/>
    </dgm:pt>
    <dgm:pt modelId="{1A145BBB-22DD-4BCE-997C-C792D1FBE351}" type="pres">
      <dgm:prSet presAssocID="{2D2FCA6A-E9E0-4B08-B899-969161D2D9CB}" presName="background" presStyleLbl="node0" presStyleIdx="0" presStyleCnt="1"/>
      <dgm:spPr/>
    </dgm:pt>
    <dgm:pt modelId="{7F27BC2F-A0A4-49E0-BA2A-B5898EB90EE8}" type="pres">
      <dgm:prSet presAssocID="{2D2FCA6A-E9E0-4B08-B899-969161D2D9CB}" presName="text" presStyleLbl="fgAcc0" presStyleIdx="0" presStyleCnt="1" custScaleX="1710656" custScaleY="1063143" custLinFactY="-745219" custLinFactNeighborX="90038" custLinFactNeighborY="-800000">
        <dgm:presLayoutVars>
          <dgm:chPref val="3"/>
        </dgm:presLayoutVars>
      </dgm:prSet>
      <dgm:spPr/>
      <dgm:t>
        <a:bodyPr/>
        <a:lstStyle/>
        <a:p>
          <a:endParaRPr lang="en-US"/>
        </a:p>
      </dgm:t>
    </dgm:pt>
    <dgm:pt modelId="{2560A16C-9338-4D4D-9B80-9B7D35E81D20}" type="pres">
      <dgm:prSet presAssocID="{2D2FCA6A-E9E0-4B08-B899-969161D2D9CB}" presName="hierChild2" presStyleCnt="0"/>
      <dgm:spPr/>
    </dgm:pt>
    <dgm:pt modelId="{3E1F7F2A-1B87-42CC-BF46-06DDF720C0CE}" type="pres">
      <dgm:prSet presAssocID="{95FA6E6B-33D8-422A-8496-C015F12B05AF}" presName="Name10" presStyleLbl="parChTrans1D2" presStyleIdx="0" presStyleCnt="1"/>
      <dgm:spPr/>
      <dgm:t>
        <a:bodyPr/>
        <a:lstStyle/>
        <a:p>
          <a:endParaRPr lang="en-US"/>
        </a:p>
      </dgm:t>
    </dgm:pt>
    <dgm:pt modelId="{58761D72-3699-4ADD-A5A1-6A0128932E78}" type="pres">
      <dgm:prSet presAssocID="{29EF1E80-6E7F-4C78-A8CB-E77545566AA5}" presName="hierRoot2" presStyleCnt="0"/>
      <dgm:spPr/>
    </dgm:pt>
    <dgm:pt modelId="{ABA7926D-183F-408D-95E5-A76879F0CC32}" type="pres">
      <dgm:prSet presAssocID="{29EF1E80-6E7F-4C78-A8CB-E77545566AA5}" presName="composite2" presStyleCnt="0"/>
      <dgm:spPr/>
    </dgm:pt>
    <dgm:pt modelId="{089BEBC9-4D46-48A7-85BC-9E1B6A9D5262}" type="pres">
      <dgm:prSet presAssocID="{29EF1E80-6E7F-4C78-A8CB-E77545566AA5}" presName="background2" presStyleLbl="node2" presStyleIdx="0" presStyleCnt="1"/>
      <dgm:spPr/>
    </dgm:pt>
    <dgm:pt modelId="{BE88CA33-8265-49EF-8A46-8E8F91803A41}" type="pres">
      <dgm:prSet presAssocID="{29EF1E80-6E7F-4C78-A8CB-E77545566AA5}" presName="text2" presStyleLbl="fgAcc2" presStyleIdx="0" presStyleCnt="1" custScaleX="1986292" custScaleY="1773612" custLinFactX="6558" custLinFactY="-484578" custLinFactNeighborX="100000" custLinFactNeighborY="-500000">
        <dgm:presLayoutVars>
          <dgm:chPref val="3"/>
        </dgm:presLayoutVars>
      </dgm:prSet>
      <dgm:spPr/>
      <dgm:t>
        <a:bodyPr/>
        <a:lstStyle/>
        <a:p>
          <a:endParaRPr lang="en-US"/>
        </a:p>
      </dgm:t>
    </dgm:pt>
    <dgm:pt modelId="{F31AEE1C-E7C0-4B92-A5E4-080D60DD2387}" type="pres">
      <dgm:prSet presAssocID="{29EF1E80-6E7F-4C78-A8CB-E77545566AA5}" presName="hierChild3" presStyleCnt="0"/>
      <dgm:spPr/>
    </dgm:pt>
    <dgm:pt modelId="{9C13870B-C3EB-499A-B998-12EF8B00602D}" type="pres">
      <dgm:prSet presAssocID="{646E9423-48E0-4D7C-AFA4-D357119013D1}" presName="Name17" presStyleLbl="parChTrans1D3" presStyleIdx="0" presStyleCnt="2"/>
      <dgm:spPr/>
      <dgm:t>
        <a:bodyPr/>
        <a:lstStyle/>
        <a:p>
          <a:endParaRPr lang="en-US"/>
        </a:p>
      </dgm:t>
    </dgm:pt>
    <dgm:pt modelId="{AE200159-612D-41E7-BB31-8FD25A1757BA}" type="pres">
      <dgm:prSet presAssocID="{93B99548-545C-470F-B381-9F5029CCEA93}" presName="hierRoot3" presStyleCnt="0"/>
      <dgm:spPr/>
    </dgm:pt>
    <dgm:pt modelId="{92954B4D-F461-4DF5-BC78-BB19918DAFDE}" type="pres">
      <dgm:prSet presAssocID="{93B99548-545C-470F-B381-9F5029CCEA93}" presName="composite3" presStyleCnt="0"/>
      <dgm:spPr/>
    </dgm:pt>
    <dgm:pt modelId="{D1E4AF95-1720-46CC-94E2-E4419A408467}" type="pres">
      <dgm:prSet presAssocID="{93B99548-545C-470F-B381-9F5029CCEA93}" presName="background3" presStyleLbl="node3" presStyleIdx="0" presStyleCnt="2"/>
      <dgm:spPr/>
    </dgm:pt>
    <dgm:pt modelId="{5560B817-633A-4695-919A-54AF3A056BEA}" type="pres">
      <dgm:prSet presAssocID="{93B99548-545C-470F-B381-9F5029CCEA93}" presName="text3" presStyleLbl="fgAcc3" presStyleIdx="0" presStyleCnt="2" custScaleX="1684040" custScaleY="1354958" custLinFactY="-40604" custLinFactNeighborX="-26059" custLinFactNeighborY="-100000">
        <dgm:presLayoutVars>
          <dgm:chPref val="3"/>
        </dgm:presLayoutVars>
      </dgm:prSet>
      <dgm:spPr/>
      <dgm:t>
        <a:bodyPr/>
        <a:lstStyle/>
        <a:p>
          <a:endParaRPr lang="en-US"/>
        </a:p>
      </dgm:t>
    </dgm:pt>
    <dgm:pt modelId="{085F2F76-2E11-46CF-B2D4-FB6B75281FCD}" type="pres">
      <dgm:prSet presAssocID="{93B99548-545C-470F-B381-9F5029CCEA93}" presName="hierChild4" presStyleCnt="0"/>
      <dgm:spPr/>
    </dgm:pt>
    <dgm:pt modelId="{B254213C-3CA1-426B-8670-099EA6C523BE}" type="pres">
      <dgm:prSet presAssocID="{10E78F50-B24E-447D-8EA8-23FB46D0A486}" presName="Name23" presStyleLbl="parChTrans1D4" presStyleIdx="0" presStyleCnt="3"/>
      <dgm:spPr/>
      <dgm:t>
        <a:bodyPr/>
        <a:lstStyle/>
        <a:p>
          <a:endParaRPr lang="en-US"/>
        </a:p>
      </dgm:t>
    </dgm:pt>
    <dgm:pt modelId="{C31E7126-0DC2-4DAF-BDEB-F27024B9BA9B}" type="pres">
      <dgm:prSet presAssocID="{3A993147-2C9E-407F-AA10-A8DAC855C2B5}" presName="hierRoot4" presStyleCnt="0"/>
      <dgm:spPr/>
    </dgm:pt>
    <dgm:pt modelId="{F5A084D4-C0DE-451B-8A22-B6DC12B51ABF}" type="pres">
      <dgm:prSet presAssocID="{3A993147-2C9E-407F-AA10-A8DAC855C2B5}" presName="composite4" presStyleCnt="0"/>
      <dgm:spPr/>
    </dgm:pt>
    <dgm:pt modelId="{2EC9094E-8F6F-437D-B284-C322F088D2AB}" type="pres">
      <dgm:prSet presAssocID="{3A993147-2C9E-407F-AA10-A8DAC855C2B5}" presName="background4" presStyleLbl="node4" presStyleIdx="0" presStyleCnt="3"/>
      <dgm:spPr/>
    </dgm:pt>
    <dgm:pt modelId="{D29A54A2-8DD3-4F02-A296-F5FF4CD1F442}" type="pres">
      <dgm:prSet presAssocID="{3A993147-2C9E-407F-AA10-A8DAC855C2B5}" presName="text4" presStyleLbl="fgAcc4" presStyleIdx="0" presStyleCnt="3" custScaleX="1748553" custScaleY="1554339" custLinFactY="268373" custLinFactNeighborX="-47206" custLinFactNeighborY="300000">
        <dgm:presLayoutVars>
          <dgm:chPref val="3"/>
        </dgm:presLayoutVars>
      </dgm:prSet>
      <dgm:spPr/>
      <dgm:t>
        <a:bodyPr/>
        <a:lstStyle/>
        <a:p>
          <a:endParaRPr lang="en-US"/>
        </a:p>
      </dgm:t>
    </dgm:pt>
    <dgm:pt modelId="{27D91763-8A5A-4764-88A1-6CB3B06A3F60}" type="pres">
      <dgm:prSet presAssocID="{3A993147-2C9E-407F-AA10-A8DAC855C2B5}" presName="hierChild5" presStyleCnt="0"/>
      <dgm:spPr/>
    </dgm:pt>
    <dgm:pt modelId="{61E2A147-3486-43D2-93DC-C7837D9781D0}" type="pres">
      <dgm:prSet presAssocID="{6F593152-0B7E-478B-8DDE-D91867038C01}" presName="Name17" presStyleLbl="parChTrans1D3" presStyleIdx="1" presStyleCnt="2"/>
      <dgm:spPr/>
      <dgm:t>
        <a:bodyPr/>
        <a:lstStyle/>
        <a:p>
          <a:endParaRPr lang="en-US"/>
        </a:p>
      </dgm:t>
    </dgm:pt>
    <dgm:pt modelId="{A2FA111E-D614-46BC-969A-D1515DBED4FF}" type="pres">
      <dgm:prSet presAssocID="{CC5EC2EC-F4E2-4E5B-9FB9-A084C6957BB0}" presName="hierRoot3" presStyleCnt="0"/>
      <dgm:spPr/>
    </dgm:pt>
    <dgm:pt modelId="{43F8D94E-925E-40D4-855C-136D17EAD2C2}" type="pres">
      <dgm:prSet presAssocID="{CC5EC2EC-F4E2-4E5B-9FB9-A084C6957BB0}" presName="composite3" presStyleCnt="0"/>
      <dgm:spPr/>
    </dgm:pt>
    <dgm:pt modelId="{4274D2D8-7798-413F-BA98-04074058D65A}" type="pres">
      <dgm:prSet presAssocID="{CC5EC2EC-F4E2-4E5B-9FB9-A084C6957BB0}" presName="background3" presStyleLbl="node3" presStyleIdx="1" presStyleCnt="2"/>
      <dgm:spPr/>
    </dgm:pt>
    <dgm:pt modelId="{C2458204-907E-4428-BE9D-D8BDADCFB6B2}" type="pres">
      <dgm:prSet presAssocID="{CC5EC2EC-F4E2-4E5B-9FB9-A084C6957BB0}" presName="text3" presStyleLbl="fgAcc3" presStyleIdx="1" presStyleCnt="2" custScaleX="1577125" custScaleY="1268631" custLinFactX="921" custLinFactY="-36202" custLinFactNeighborX="100000" custLinFactNeighborY="-100000">
        <dgm:presLayoutVars>
          <dgm:chPref val="3"/>
        </dgm:presLayoutVars>
      </dgm:prSet>
      <dgm:spPr/>
      <dgm:t>
        <a:bodyPr/>
        <a:lstStyle/>
        <a:p>
          <a:endParaRPr lang="en-US"/>
        </a:p>
      </dgm:t>
    </dgm:pt>
    <dgm:pt modelId="{B4D71C19-F09E-4004-86B3-5BDE5FA6C437}" type="pres">
      <dgm:prSet presAssocID="{CC5EC2EC-F4E2-4E5B-9FB9-A084C6957BB0}" presName="hierChild4" presStyleCnt="0"/>
      <dgm:spPr/>
    </dgm:pt>
    <dgm:pt modelId="{F3BBE432-FA63-403B-A992-B28DC7136775}" type="pres">
      <dgm:prSet presAssocID="{44339BEA-7F9E-449F-B4E8-7464F3E8C926}" presName="Name23" presStyleLbl="parChTrans1D4" presStyleIdx="1" presStyleCnt="3"/>
      <dgm:spPr/>
      <dgm:t>
        <a:bodyPr/>
        <a:lstStyle/>
        <a:p>
          <a:endParaRPr lang="en-US"/>
        </a:p>
      </dgm:t>
    </dgm:pt>
    <dgm:pt modelId="{BAAD30E5-D082-4E41-986F-6C2AEE8D528B}" type="pres">
      <dgm:prSet presAssocID="{4F0ADD03-5858-4F8F-9CF7-7FF3413E28BB}" presName="hierRoot4" presStyleCnt="0"/>
      <dgm:spPr/>
    </dgm:pt>
    <dgm:pt modelId="{FFABCFB5-7E65-48BF-8F15-E658DF9509C1}" type="pres">
      <dgm:prSet presAssocID="{4F0ADD03-5858-4F8F-9CF7-7FF3413E28BB}" presName="composite4" presStyleCnt="0"/>
      <dgm:spPr/>
    </dgm:pt>
    <dgm:pt modelId="{E55307CD-C9A2-401D-8117-236C8A2FE447}" type="pres">
      <dgm:prSet presAssocID="{4F0ADD03-5858-4F8F-9CF7-7FF3413E28BB}" presName="background4" presStyleLbl="node4" presStyleIdx="1" presStyleCnt="3"/>
      <dgm:spPr/>
    </dgm:pt>
    <dgm:pt modelId="{A74DD9B8-9190-4115-8813-B0ED0847DE0F}" type="pres">
      <dgm:prSet presAssocID="{4F0ADD03-5858-4F8F-9CF7-7FF3413E28BB}" presName="text4" presStyleLbl="fgAcc4" presStyleIdx="1" presStyleCnt="3" custScaleX="1613645" custScaleY="707409" custLinFactX="492754" custLinFactY="200000" custLinFactNeighborX="500000" custLinFactNeighborY="234908">
        <dgm:presLayoutVars>
          <dgm:chPref val="3"/>
        </dgm:presLayoutVars>
      </dgm:prSet>
      <dgm:spPr/>
      <dgm:t>
        <a:bodyPr/>
        <a:lstStyle/>
        <a:p>
          <a:endParaRPr lang="en-US"/>
        </a:p>
      </dgm:t>
    </dgm:pt>
    <dgm:pt modelId="{15E643DB-52C0-429E-8E3E-109DE3795767}" type="pres">
      <dgm:prSet presAssocID="{4F0ADD03-5858-4F8F-9CF7-7FF3413E28BB}" presName="hierChild5" presStyleCnt="0"/>
      <dgm:spPr/>
    </dgm:pt>
    <dgm:pt modelId="{4275B493-CEA9-422B-A5AA-937CC06A65F1}" type="pres">
      <dgm:prSet presAssocID="{89B5C87C-00CA-45C2-BC72-D8FE4DCE3723}" presName="Name23" presStyleLbl="parChTrans1D4" presStyleIdx="2" presStyleCnt="3"/>
      <dgm:spPr/>
      <dgm:t>
        <a:bodyPr/>
        <a:lstStyle/>
        <a:p>
          <a:endParaRPr lang="en-US"/>
        </a:p>
      </dgm:t>
    </dgm:pt>
    <dgm:pt modelId="{B6C19B6A-BABD-40B0-8B1A-F07AB830386A}" type="pres">
      <dgm:prSet presAssocID="{D005C5DB-3CA9-4D95-BC7F-583955167438}" presName="hierRoot4" presStyleCnt="0"/>
      <dgm:spPr/>
    </dgm:pt>
    <dgm:pt modelId="{AD63D58D-4026-4AF1-A375-A5F027C5E3CF}" type="pres">
      <dgm:prSet presAssocID="{D005C5DB-3CA9-4D95-BC7F-583955167438}" presName="composite4" presStyleCnt="0"/>
      <dgm:spPr/>
    </dgm:pt>
    <dgm:pt modelId="{88042CE2-9AB8-45DA-B866-0E30DAD4FF8D}" type="pres">
      <dgm:prSet presAssocID="{D005C5DB-3CA9-4D95-BC7F-583955167438}" presName="background4" presStyleLbl="node4" presStyleIdx="2" presStyleCnt="3"/>
      <dgm:spPr/>
    </dgm:pt>
    <dgm:pt modelId="{ACC59AF7-A358-4744-9FE9-B2582548B805}" type="pres">
      <dgm:prSet presAssocID="{D005C5DB-3CA9-4D95-BC7F-583955167438}" presName="text4" presStyleLbl="fgAcc4" presStyleIdx="2" presStyleCnt="3" custScaleX="1858231" custScaleY="1382150" custLinFactX="-300000" custLinFactY="712576" custLinFactNeighborX="-385258" custLinFactNeighborY="800000">
        <dgm:presLayoutVars>
          <dgm:chPref val="3"/>
        </dgm:presLayoutVars>
      </dgm:prSet>
      <dgm:spPr/>
      <dgm:t>
        <a:bodyPr/>
        <a:lstStyle/>
        <a:p>
          <a:endParaRPr lang="en-US"/>
        </a:p>
      </dgm:t>
    </dgm:pt>
    <dgm:pt modelId="{836E91F3-72FB-4F61-968E-457B5C3F3CFF}" type="pres">
      <dgm:prSet presAssocID="{D005C5DB-3CA9-4D95-BC7F-583955167438}" presName="hierChild5" presStyleCnt="0"/>
      <dgm:spPr/>
    </dgm:pt>
  </dgm:ptLst>
  <dgm:cxnLst>
    <dgm:cxn modelId="{F22A5C3B-5850-4922-80AB-6F31EF1FFEE6}" type="presOf" srcId="{29EF1E80-6E7F-4C78-A8CB-E77545566AA5}" destId="{BE88CA33-8265-49EF-8A46-8E8F91803A41}" srcOrd="0" destOrd="0" presId="urn:microsoft.com/office/officeart/2005/8/layout/hierarchy1"/>
    <dgm:cxn modelId="{69BFC5CF-C716-4A73-8235-75267DF9BF8B}" srcId="{29EF1E80-6E7F-4C78-A8CB-E77545566AA5}" destId="{93B99548-545C-470F-B381-9F5029CCEA93}" srcOrd="0" destOrd="0" parTransId="{646E9423-48E0-4D7C-AFA4-D357119013D1}" sibTransId="{ADBAC5A3-01B0-4E8D-A0B4-D3284B646583}"/>
    <dgm:cxn modelId="{61CF5FFC-7D22-42BF-B4CE-0B4603B8C381}" type="presOf" srcId="{1D874FBA-BF55-415E-968F-C099A058E7AF}" destId="{ACF8A1E5-D279-4407-916D-70AE851B0539}" srcOrd="0" destOrd="0" presId="urn:microsoft.com/office/officeart/2005/8/layout/hierarchy1"/>
    <dgm:cxn modelId="{4C6EA566-F94A-45A6-96AB-8EAE78871FE4}" type="presOf" srcId="{10E78F50-B24E-447D-8EA8-23FB46D0A486}" destId="{B254213C-3CA1-426B-8670-099EA6C523BE}" srcOrd="0" destOrd="0" presId="urn:microsoft.com/office/officeart/2005/8/layout/hierarchy1"/>
    <dgm:cxn modelId="{730F63FE-9D21-494E-9DD2-E16A5C995D36}" type="presOf" srcId="{93B99548-545C-470F-B381-9F5029CCEA93}" destId="{5560B817-633A-4695-919A-54AF3A056BEA}" srcOrd="0" destOrd="0" presId="urn:microsoft.com/office/officeart/2005/8/layout/hierarchy1"/>
    <dgm:cxn modelId="{6D26F052-CE48-4106-ADF1-F7541060FF26}" type="presOf" srcId="{CC5EC2EC-F4E2-4E5B-9FB9-A084C6957BB0}" destId="{C2458204-907E-4428-BE9D-D8BDADCFB6B2}" srcOrd="0" destOrd="0" presId="urn:microsoft.com/office/officeart/2005/8/layout/hierarchy1"/>
    <dgm:cxn modelId="{15475457-5DD5-4FC1-9A7C-D84DD896F730}" srcId="{1D874FBA-BF55-415E-968F-C099A058E7AF}" destId="{2D2FCA6A-E9E0-4B08-B899-969161D2D9CB}" srcOrd="0" destOrd="0" parTransId="{CDFE01A0-7179-47AC-BE5C-8B03CBF144BD}" sibTransId="{CA6BD5A7-FA9A-4EDE-9CF3-A197A10E051B}"/>
    <dgm:cxn modelId="{4CEA5ACA-AC07-4538-9B96-BC8C1BEF40B8}" type="presOf" srcId="{44339BEA-7F9E-449F-B4E8-7464F3E8C926}" destId="{F3BBE432-FA63-403B-A992-B28DC7136775}" srcOrd="0" destOrd="0" presId="urn:microsoft.com/office/officeart/2005/8/layout/hierarchy1"/>
    <dgm:cxn modelId="{04FDD25D-CBA5-4DA0-9627-31C8F896D784}" type="presOf" srcId="{89B5C87C-00CA-45C2-BC72-D8FE4DCE3723}" destId="{4275B493-CEA9-422B-A5AA-937CC06A65F1}" srcOrd="0" destOrd="0" presId="urn:microsoft.com/office/officeart/2005/8/layout/hierarchy1"/>
    <dgm:cxn modelId="{89C973AA-CB3C-448C-BA75-C2534B361592}" type="presOf" srcId="{646E9423-48E0-4D7C-AFA4-D357119013D1}" destId="{9C13870B-C3EB-499A-B998-12EF8B00602D}" srcOrd="0" destOrd="0" presId="urn:microsoft.com/office/officeart/2005/8/layout/hierarchy1"/>
    <dgm:cxn modelId="{8796DFCB-4924-482E-97C0-3D0C3E9E5334}" type="presOf" srcId="{2D2FCA6A-E9E0-4B08-B899-969161D2D9CB}" destId="{7F27BC2F-A0A4-49E0-BA2A-B5898EB90EE8}" srcOrd="0" destOrd="0" presId="urn:microsoft.com/office/officeart/2005/8/layout/hierarchy1"/>
    <dgm:cxn modelId="{0425EBF7-6B86-4698-BEDB-26E34D9155CD}" type="presOf" srcId="{3A993147-2C9E-407F-AA10-A8DAC855C2B5}" destId="{D29A54A2-8DD3-4F02-A296-F5FF4CD1F442}" srcOrd="0" destOrd="0" presId="urn:microsoft.com/office/officeart/2005/8/layout/hierarchy1"/>
    <dgm:cxn modelId="{862A4E0B-D81F-4197-9B15-10CC138F9ADA}" srcId="{2D2FCA6A-E9E0-4B08-B899-969161D2D9CB}" destId="{29EF1E80-6E7F-4C78-A8CB-E77545566AA5}" srcOrd="0" destOrd="0" parTransId="{95FA6E6B-33D8-422A-8496-C015F12B05AF}" sibTransId="{F9E7E816-87EF-4F1B-A24B-121D607F94A9}"/>
    <dgm:cxn modelId="{D61938CD-C6EA-451F-9143-48FAC6C0E82C}" type="presOf" srcId="{95FA6E6B-33D8-422A-8496-C015F12B05AF}" destId="{3E1F7F2A-1B87-42CC-BF46-06DDF720C0CE}" srcOrd="0" destOrd="0" presId="urn:microsoft.com/office/officeart/2005/8/layout/hierarchy1"/>
    <dgm:cxn modelId="{84902756-0277-42D4-ADEF-71D0DDE6E03D}" type="presOf" srcId="{6F593152-0B7E-478B-8DDE-D91867038C01}" destId="{61E2A147-3486-43D2-93DC-C7837D9781D0}" srcOrd="0" destOrd="0" presId="urn:microsoft.com/office/officeart/2005/8/layout/hierarchy1"/>
    <dgm:cxn modelId="{265E8F51-6A2C-43DD-A5A9-17D20852E33F}" srcId="{CC5EC2EC-F4E2-4E5B-9FB9-A084C6957BB0}" destId="{4F0ADD03-5858-4F8F-9CF7-7FF3413E28BB}" srcOrd="0" destOrd="0" parTransId="{44339BEA-7F9E-449F-B4E8-7464F3E8C926}" sibTransId="{98B2387A-C2AC-4926-8B15-C470C4762E3F}"/>
    <dgm:cxn modelId="{3F6D2F5D-2DDD-4F18-86B5-70F401084252}" type="presOf" srcId="{D005C5DB-3CA9-4D95-BC7F-583955167438}" destId="{ACC59AF7-A358-4744-9FE9-B2582548B805}" srcOrd="0" destOrd="0" presId="urn:microsoft.com/office/officeart/2005/8/layout/hierarchy1"/>
    <dgm:cxn modelId="{2B24F802-C26A-4C6C-9086-83EA263BF1BC}" srcId="{29EF1E80-6E7F-4C78-A8CB-E77545566AA5}" destId="{CC5EC2EC-F4E2-4E5B-9FB9-A084C6957BB0}" srcOrd="1" destOrd="0" parTransId="{6F593152-0B7E-478B-8DDE-D91867038C01}" sibTransId="{1C308A1D-8E10-4B36-B9B0-28080101AC60}"/>
    <dgm:cxn modelId="{0D19B49C-3DAE-4B0E-AE41-DF92201D0B68}" srcId="{CC5EC2EC-F4E2-4E5B-9FB9-A084C6957BB0}" destId="{D005C5DB-3CA9-4D95-BC7F-583955167438}" srcOrd="1" destOrd="0" parTransId="{89B5C87C-00CA-45C2-BC72-D8FE4DCE3723}" sibTransId="{06DCB34B-F009-4F05-A12B-2D9DF300351A}"/>
    <dgm:cxn modelId="{1C1045FC-EEDB-4A96-8A89-714A2CDE782E}" type="presOf" srcId="{4F0ADD03-5858-4F8F-9CF7-7FF3413E28BB}" destId="{A74DD9B8-9190-4115-8813-B0ED0847DE0F}" srcOrd="0" destOrd="0" presId="urn:microsoft.com/office/officeart/2005/8/layout/hierarchy1"/>
    <dgm:cxn modelId="{B5B79594-735C-4076-8CDF-057157E08A67}" srcId="{93B99548-545C-470F-B381-9F5029CCEA93}" destId="{3A993147-2C9E-407F-AA10-A8DAC855C2B5}" srcOrd="0" destOrd="0" parTransId="{10E78F50-B24E-447D-8EA8-23FB46D0A486}" sibTransId="{858CDCDE-724E-4596-8BAB-E66973C507A6}"/>
    <dgm:cxn modelId="{AD2097B8-4AFB-43A8-95C4-8D11D87E348E}" type="presParOf" srcId="{ACF8A1E5-D279-4407-916D-70AE851B0539}" destId="{F7AB620C-FCA5-4110-80A2-6FF3F890F3FE}" srcOrd="0" destOrd="0" presId="urn:microsoft.com/office/officeart/2005/8/layout/hierarchy1"/>
    <dgm:cxn modelId="{997CC335-F69C-4725-A429-12E54ED78F58}" type="presParOf" srcId="{F7AB620C-FCA5-4110-80A2-6FF3F890F3FE}" destId="{D41DC2CB-85AF-4B2C-BA7E-FA9187D3CAF7}" srcOrd="0" destOrd="0" presId="urn:microsoft.com/office/officeart/2005/8/layout/hierarchy1"/>
    <dgm:cxn modelId="{8FFBE186-60CD-4B2F-957B-EEFB1EA1735B}" type="presParOf" srcId="{D41DC2CB-85AF-4B2C-BA7E-FA9187D3CAF7}" destId="{1A145BBB-22DD-4BCE-997C-C792D1FBE351}" srcOrd="0" destOrd="0" presId="urn:microsoft.com/office/officeart/2005/8/layout/hierarchy1"/>
    <dgm:cxn modelId="{20957D5E-CDBA-4FCA-89F9-292631229E46}" type="presParOf" srcId="{D41DC2CB-85AF-4B2C-BA7E-FA9187D3CAF7}" destId="{7F27BC2F-A0A4-49E0-BA2A-B5898EB90EE8}" srcOrd="1" destOrd="0" presId="urn:microsoft.com/office/officeart/2005/8/layout/hierarchy1"/>
    <dgm:cxn modelId="{679054FD-9030-4303-A64A-3E69793FDFAF}" type="presParOf" srcId="{F7AB620C-FCA5-4110-80A2-6FF3F890F3FE}" destId="{2560A16C-9338-4D4D-9B80-9B7D35E81D20}" srcOrd="1" destOrd="0" presId="urn:microsoft.com/office/officeart/2005/8/layout/hierarchy1"/>
    <dgm:cxn modelId="{2B3A9385-79EA-4DEF-BEA8-7F1FE40A9EA9}" type="presParOf" srcId="{2560A16C-9338-4D4D-9B80-9B7D35E81D20}" destId="{3E1F7F2A-1B87-42CC-BF46-06DDF720C0CE}" srcOrd="0" destOrd="0" presId="urn:microsoft.com/office/officeart/2005/8/layout/hierarchy1"/>
    <dgm:cxn modelId="{E47A66E0-1F2D-4735-8335-8CB2DA29BBAC}" type="presParOf" srcId="{2560A16C-9338-4D4D-9B80-9B7D35E81D20}" destId="{58761D72-3699-4ADD-A5A1-6A0128932E78}" srcOrd="1" destOrd="0" presId="urn:microsoft.com/office/officeart/2005/8/layout/hierarchy1"/>
    <dgm:cxn modelId="{DE1A4FA3-DFB2-4674-B502-69C8F080F104}" type="presParOf" srcId="{58761D72-3699-4ADD-A5A1-6A0128932E78}" destId="{ABA7926D-183F-408D-95E5-A76879F0CC32}" srcOrd="0" destOrd="0" presId="urn:microsoft.com/office/officeart/2005/8/layout/hierarchy1"/>
    <dgm:cxn modelId="{F2EBFE93-260E-41E3-A5AE-57FE96BF39F2}" type="presParOf" srcId="{ABA7926D-183F-408D-95E5-A76879F0CC32}" destId="{089BEBC9-4D46-48A7-85BC-9E1B6A9D5262}" srcOrd="0" destOrd="0" presId="urn:microsoft.com/office/officeart/2005/8/layout/hierarchy1"/>
    <dgm:cxn modelId="{3BC4A102-0BD0-428D-A92F-ADF9105AA087}" type="presParOf" srcId="{ABA7926D-183F-408D-95E5-A76879F0CC32}" destId="{BE88CA33-8265-49EF-8A46-8E8F91803A41}" srcOrd="1" destOrd="0" presId="urn:microsoft.com/office/officeart/2005/8/layout/hierarchy1"/>
    <dgm:cxn modelId="{FBBF75EE-0F8F-45ED-981F-46677114D0E1}" type="presParOf" srcId="{58761D72-3699-4ADD-A5A1-6A0128932E78}" destId="{F31AEE1C-E7C0-4B92-A5E4-080D60DD2387}" srcOrd="1" destOrd="0" presId="urn:microsoft.com/office/officeart/2005/8/layout/hierarchy1"/>
    <dgm:cxn modelId="{9F28C8F7-2A39-4F8C-A7E4-2446CF11BB71}" type="presParOf" srcId="{F31AEE1C-E7C0-4B92-A5E4-080D60DD2387}" destId="{9C13870B-C3EB-499A-B998-12EF8B00602D}" srcOrd="0" destOrd="0" presId="urn:microsoft.com/office/officeart/2005/8/layout/hierarchy1"/>
    <dgm:cxn modelId="{91E72233-A73F-4D42-9313-87E65360F6E0}" type="presParOf" srcId="{F31AEE1C-E7C0-4B92-A5E4-080D60DD2387}" destId="{AE200159-612D-41E7-BB31-8FD25A1757BA}" srcOrd="1" destOrd="0" presId="urn:microsoft.com/office/officeart/2005/8/layout/hierarchy1"/>
    <dgm:cxn modelId="{1E9451E9-1B75-4711-8726-A16FD27CD342}" type="presParOf" srcId="{AE200159-612D-41E7-BB31-8FD25A1757BA}" destId="{92954B4D-F461-4DF5-BC78-BB19918DAFDE}" srcOrd="0" destOrd="0" presId="urn:microsoft.com/office/officeart/2005/8/layout/hierarchy1"/>
    <dgm:cxn modelId="{40D83B01-C76A-4340-997D-93C05E0D7CDB}" type="presParOf" srcId="{92954B4D-F461-4DF5-BC78-BB19918DAFDE}" destId="{D1E4AF95-1720-46CC-94E2-E4419A408467}" srcOrd="0" destOrd="0" presId="urn:microsoft.com/office/officeart/2005/8/layout/hierarchy1"/>
    <dgm:cxn modelId="{DC1EA765-E1AE-4CEA-A436-AC0ABF027DD2}" type="presParOf" srcId="{92954B4D-F461-4DF5-BC78-BB19918DAFDE}" destId="{5560B817-633A-4695-919A-54AF3A056BEA}" srcOrd="1" destOrd="0" presId="urn:microsoft.com/office/officeart/2005/8/layout/hierarchy1"/>
    <dgm:cxn modelId="{AD42254A-A79B-44C6-A150-301A781B8141}" type="presParOf" srcId="{AE200159-612D-41E7-BB31-8FD25A1757BA}" destId="{085F2F76-2E11-46CF-B2D4-FB6B75281FCD}" srcOrd="1" destOrd="0" presId="urn:microsoft.com/office/officeart/2005/8/layout/hierarchy1"/>
    <dgm:cxn modelId="{A8B51457-2417-4BAB-AED7-B36CC0135841}" type="presParOf" srcId="{085F2F76-2E11-46CF-B2D4-FB6B75281FCD}" destId="{B254213C-3CA1-426B-8670-099EA6C523BE}" srcOrd="0" destOrd="0" presId="urn:microsoft.com/office/officeart/2005/8/layout/hierarchy1"/>
    <dgm:cxn modelId="{D316D77C-20C6-47CE-98D3-7146F8A553D9}" type="presParOf" srcId="{085F2F76-2E11-46CF-B2D4-FB6B75281FCD}" destId="{C31E7126-0DC2-4DAF-BDEB-F27024B9BA9B}" srcOrd="1" destOrd="0" presId="urn:microsoft.com/office/officeart/2005/8/layout/hierarchy1"/>
    <dgm:cxn modelId="{5A8503DB-852E-45E5-807C-7430123FEE24}" type="presParOf" srcId="{C31E7126-0DC2-4DAF-BDEB-F27024B9BA9B}" destId="{F5A084D4-C0DE-451B-8A22-B6DC12B51ABF}" srcOrd="0" destOrd="0" presId="urn:microsoft.com/office/officeart/2005/8/layout/hierarchy1"/>
    <dgm:cxn modelId="{3B67BEA0-3C5A-4A4C-B5B0-77F23F5B65FA}" type="presParOf" srcId="{F5A084D4-C0DE-451B-8A22-B6DC12B51ABF}" destId="{2EC9094E-8F6F-437D-B284-C322F088D2AB}" srcOrd="0" destOrd="0" presId="urn:microsoft.com/office/officeart/2005/8/layout/hierarchy1"/>
    <dgm:cxn modelId="{9440D2DC-88AD-432B-BD7B-39A85ED95882}" type="presParOf" srcId="{F5A084D4-C0DE-451B-8A22-B6DC12B51ABF}" destId="{D29A54A2-8DD3-4F02-A296-F5FF4CD1F442}" srcOrd="1" destOrd="0" presId="urn:microsoft.com/office/officeart/2005/8/layout/hierarchy1"/>
    <dgm:cxn modelId="{3E7E321F-EBAC-49DA-A5C1-70CCF56F77BA}" type="presParOf" srcId="{C31E7126-0DC2-4DAF-BDEB-F27024B9BA9B}" destId="{27D91763-8A5A-4764-88A1-6CB3B06A3F60}" srcOrd="1" destOrd="0" presId="urn:microsoft.com/office/officeart/2005/8/layout/hierarchy1"/>
    <dgm:cxn modelId="{7461A123-F143-47E5-B99F-F8C0CCE6B664}" type="presParOf" srcId="{F31AEE1C-E7C0-4B92-A5E4-080D60DD2387}" destId="{61E2A147-3486-43D2-93DC-C7837D9781D0}" srcOrd="2" destOrd="0" presId="urn:microsoft.com/office/officeart/2005/8/layout/hierarchy1"/>
    <dgm:cxn modelId="{7FFDB31C-C2E3-48B6-8A36-B28E9CB1F128}" type="presParOf" srcId="{F31AEE1C-E7C0-4B92-A5E4-080D60DD2387}" destId="{A2FA111E-D614-46BC-969A-D1515DBED4FF}" srcOrd="3" destOrd="0" presId="urn:microsoft.com/office/officeart/2005/8/layout/hierarchy1"/>
    <dgm:cxn modelId="{2A75BD46-7B73-45D5-A0C0-4EF1702FA406}" type="presParOf" srcId="{A2FA111E-D614-46BC-969A-D1515DBED4FF}" destId="{43F8D94E-925E-40D4-855C-136D17EAD2C2}" srcOrd="0" destOrd="0" presId="urn:microsoft.com/office/officeart/2005/8/layout/hierarchy1"/>
    <dgm:cxn modelId="{BC0C7279-DD49-4B9E-A433-3F3DD80F8173}" type="presParOf" srcId="{43F8D94E-925E-40D4-855C-136D17EAD2C2}" destId="{4274D2D8-7798-413F-BA98-04074058D65A}" srcOrd="0" destOrd="0" presId="urn:microsoft.com/office/officeart/2005/8/layout/hierarchy1"/>
    <dgm:cxn modelId="{21DAC7EA-E7D7-498D-AF52-75693F306053}" type="presParOf" srcId="{43F8D94E-925E-40D4-855C-136D17EAD2C2}" destId="{C2458204-907E-4428-BE9D-D8BDADCFB6B2}" srcOrd="1" destOrd="0" presId="urn:microsoft.com/office/officeart/2005/8/layout/hierarchy1"/>
    <dgm:cxn modelId="{9E5F8B6F-ADFD-49F5-B3E2-7D1EB77D2175}" type="presParOf" srcId="{A2FA111E-D614-46BC-969A-D1515DBED4FF}" destId="{B4D71C19-F09E-4004-86B3-5BDE5FA6C437}" srcOrd="1" destOrd="0" presId="urn:microsoft.com/office/officeart/2005/8/layout/hierarchy1"/>
    <dgm:cxn modelId="{F803ABA1-33C1-495A-BDA9-E95E0DDC9DE7}" type="presParOf" srcId="{B4D71C19-F09E-4004-86B3-5BDE5FA6C437}" destId="{F3BBE432-FA63-403B-A992-B28DC7136775}" srcOrd="0" destOrd="0" presId="urn:microsoft.com/office/officeart/2005/8/layout/hierarchy1"/>
    <dgm:cxn modelId="{06DF147F-B3EF-419D-A027-29F972AD4275}" type="presParOf" srcId="{B4D71C19-F09E-4004-86B3-5BDE5FA6C437}" destId="{BAAD30E5-D082-4E41-986F-6C2AEE8D528B}" srcOrd="1" destOrd="0" presId="urn:microsoft.com/office/officeart/2005/8/layout/hierarchy1"/>
    <dgm:cxn modelId="{075E3ED0-EE87-4DFB-A1D6-2DAE44B91DEB}" type="presParOf" srcId="{BAAD30E5-D082-4E41-986F-6C2AEE8D528B}" destId="{FFABCFB5-7E65-48BF-8F15-E658DF9509C1}" srcOrd="0" destOrd="0" presId="urn:microsoft.com/office/officeart/2005/8/layout/hierarchy1"/>
    <dgm:cxn modelId="{5646840A-A7FE-4ACB-8BA6-C5B133E6252C}" type="presParOf" srcId="{FFABCFB5-7E65-48BF-8F15-E658DF9509C1}" destId="{E55307CD-C9A2-401D-8117-236C8A2FE447}" srcOrd="0" destOrd="0" presId="urn:microsoft.com/office/officeart/2005/8/layout/hierarchy1"/>
    <dgm:cxn modelId="{44E208F4-8A8B-499F-A29F-FBD9F2032820}" type="presParOf" srcId="{FFABCFB5-7E65-48BF-8F15-E658DF9509C1}" destId="{A74DD9B8-9190-4115-8813-B0ED0847DE0F}" srcOrd="1" destOrd="0" presId="urn:microsoft.com/office/officeart/2005/8/layout/hierarchy1"/>
    <dgm:cxn modelId="{A1EFCFD6-AC86-48C2-B1D2-8E150742D633}" type="presParOf" srcId="{BAAD30E5-D082-4E41-986F-6C2AEE8D528B}" destId="{15E643DB-52C0-429E-8E3E-109DE3795767}" srcOrd="1" destOrd="0" presId="urn:microsoft.com/office/officeart/2005/8/layout/hierarchy1"/>
    <dgm:cxn modelId="{A76AFF06-0056-4B33-A0D4-FDF6AC0D3523}" type="presParOf" srcId="{B4D71C19-F09E-4004-86B3-5BDE5FA6C437}" destId="{4275B493-CEA9-422B-A5AA-937CC06A65F1}" srcOrd="2" destOrd="0" presId="urn:microsoft.com/office/officeart/2005/8/layout/hierarchy1"/>
    <dgm:cxn modelId="{11B2893F-3CBD-494A-8138-0791E8A395C0}" type="presParOf" srcId="{B4D71C19-F09E-4004-86B3-5BDE5FA6C437}" destId="{B6C19B6A-BABD-40B0-8B1A-F07AB830386A}" srcOrd="3" destOrd="0" presId="urn:microsoft.com/office/officeart/2005/8/layout/hierarchy1"/>
    <dgm:cxn modelId="{B78B9BEE-AE67-4A60-A60E-3CD6E5D83D8F}" type="presParOf" srcId="{B6C19B6A-BABD-40B0-8B1A-F07AB830386A}" destId="{AD63D58D-4026-4AF1-A375-A5F027C5E3CF}" srcOrd="0" destOrd="0" presId="urn:microsoft.com/office/officeart/2005/8/layout/hierarchy1"/>
    <dgm:cxn modelId="{2264D34B-4A48-4D92-97C3-86B730E23B9F}" type="presParOf" srcId="{AD63D58D-4026-4AF1-A375-A5F027C5E3CF}" destId="{88042CE2-9AB8-45DA-B866-0E30DAD4FF8D}" srcOrd="0" destOrd="0" presId="urn:microsoft.com/office/officeart/2005/8/layout/hierarchy1"/>
    <dgm:cxn modelId="{EBA10D2C-19CC-47C8-B72A-50E4B02BAA2D}" type="presParOf" srcId="{AD63D58D-4026-4AF1-A375-A5F027C5E3CF}" destId="{ACC59AF7-A358-4744-9FE9-B2582548B805}" srcOrd="1" destOrd="0" presId="urn:microsoft.com/office/officeart/2005/8/layout/hierarchy1"/>
    <dgm:cxn modelId="{95CB6E1C-446F-43B7-9E69-6AB71A96CED6}" type="presParOf" srcId="{B6C19B6A-BABD-40B0-8B1A-F07AB830386A}" destId="{836E91F3-72FB-4F61-968E-457B5C3F3CF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5B493-CEA9-422B-A5AA-937CC06A65F1}">
      <dsp:nvSpPr>
        <dsp:cNvPr id="0" name=""/>
        <dsp:cNvSpPr/>
      </dsp:nvSpPr>
      <dsp:spPr>
        <a:xfrm>
          <a:off x="3397350" y="4060849"/>
          <a:ext cx="91440" cy="1023725"/>
        </a:xfrm>
        <a:custGeom>
          <a:avLst/>
          <a:gdLst/>
          <a:ahLst/>
          <a:cxnLst/>
          <a:rect l="0" t="0" r="0" b="0"/>
          <a:pathLst>
            <a:path>
              <a:moveTo>
                <a:pt x="45720" y="0"/>
              </a:moveTo>
              <a:lnTo>
                <a:pt x="45720" y="1014911"/>
              </a:lnTo>
              <a:lnTo>
                <a:pt x="75930" y="1014911"/>
              </a:lnTo>
              <a:lnTo>
                <a:pt x="75930" y="1023725"/>
              </a:lnTo>
            </a:path>
          </a:pathLst>
        </a:custGeom>
        <a:noFill/>
        <a:ln w="38100" cap="rnd" cmpd="sng" algn="ctr">
          <a:solidFill>
            <a:srgbClr val="F2F2F2"/>
          </a:solidFill>
          <a:prstDash val="sysDot"/>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3BBE432-FA63-403B-A992-B28DC7136775}">
      <dsp:nvSpPr>
        <dsp:cNvPr id="0" name=""/>
        <dsp:cNvSpPr/>
      </dsp:nvSpPr>
      <dsp:spPr>
        <a:xfrm>
          <a:off x="3351310" y="4060849"/>
          <a:ext cx="91440" cy="372686"/>
        </a:xfrm>
        <a:custGeom>
          <a:avLst/>
          <a:gdLst/>
          <a:ahLst/>
          <a:cxnLst/>
          <a:rect l="0" t="0" r="0" b="0"/>
          <a:pathLst>
            <a:path>
              <a:moveTo>
                <a:pt x="91760" y="0"/>
              </a:moveTo>
              <a:lnTo>
                <a:pt x="91760" y="363873"/>
              </a:lnTo>
              <a:lnTo>
                <a:pt x="45720" y="363873"/>
              </a:lnTo>
              <a:lnTo>
                <a:pt x="45720" y="372686"/>
              </a:lnTo>
            </a:path>
          </a:pathLst>
        </a:custGeom>
        <a:noFill/>
        <a:ln w="38100" cap="rnd" cmpd="sng" algn="ctr">
          <a:solidFill>
            <a:srgbClr val="F2F2F2"/>
          </a:solidFill>
          <a:prstDash val="sysDot"/>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61E2A147-3486-43D2-93DC-C7837D9781D0}">
      <dsp:nvSpPr>
        <dsp:cNvPr id="0" name=""/>
        <dsp:cNvSpPr/>
      </dsp:nvSpPr>
      <dsp:spPr>
        <a:xfrm>
          <a:off x="2165512" y="2754259"/>
          <a:ext cx="1277557" cy="540187"/>
        </a:xfrm>
        <a:custGeom>
          <a:avLst/>
          <a:gdLst/>
          <a:ahLst/>
          <a:cxnLst/>
          <a:rect l="0" t="0" r="0" b="0"/>
          <a:pathLst>
            <a:path>
              <a:moveTo>
                <a:pt x="0" y="0"/>
              </a:moveTo>
              <a:lnTo>
                <a:pt x="0" y="531374"/>
              </a:lnTo>
              <a:lnTo>
                <a:pt x="1277557" y="531374"/>
              </a:lnTo>
              <a:lnTo>
                <a:pt x="1277557" y="540187"/>
              </a:lnTo>
            </a:path>
          </a:pathLst>
        </a:custGeom>
        <a:noFill/>
        <a:ln w="38100" cap="rnd" cmpd="sng" algn="ctr">
          <a:solidFill>
            <a:schemeClr val="bg1"/>
          </a:solidFill>
          <a:prstDash val="sysDot"/>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B254213C-3CA1-426B-8670-099EA6C523BE}">
      <dsp:nvSpPr>
        <dsp:cNvPr id="0" name=""/>
        <dsp:cNvSpPr/>
      </dsp:nvSpPr>
      <dsp:spPr>
        <a:xfrm>
          <a:off x="761562" y="4110342"/>
          <a:ext cx="91440" cy="455974"/>
        </a:xfrm>
        <a:custGeom>
          <a:avLst/>
          <a:gdLst/>
          <a:ahLst/>
          <a:cxnLst/>
          <a:rect l="0" t="0" r="0" b="0"/>
          <a:pathLst>
            <a:path>
              <a:moveTo>
                <a:pt x="45720" y="0"/>
              </a:moveTo>
              <a:lnTo>
                <a:pt x="45720" y="447161"/>
              </a:lnTo>
              <a:lnTo>
                <a:pt x="59624" y="447161"/>
              </a:lnTo>
              <a:lnTo>
                <a:pt x="59624" y="455974"/>
              </a:lnTo>
            </a:path>
          </a:pathLst>
        </a:custGeom>
        <a:noFill/>
        <a:ln w="38100" cap="rnd" cmpd="sng" algn="ctr">
          <a:solidFill>
            <a:srgbClr val="F2F2F2"/>
          </a:solidFill>
          <a:prstDash val="sysDot"/>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9C13870B-C3EB-499A-B998-12EF8B00602D}">
      <dsp:nvSpPr>
        <dsp:cNvPr id="0" name=""/>
        <dsp:cNvSpPr/>
      </dsp:nvSpPr>
      <dsp:spPr>
        <a:xfrm>
          <a:off x="807282" y="2754259"/>
          <a:ext cx="1358230" cy="537528"/>
        </a:xfrm>
        <a:custGeom>
          <a:avLst/>
          <a:gdLst/>
          <a:ahLst/>
          <a:cxnLst/>
          <a:rect l="0" t="0" r="0" b="0"/>
          <a:pathLst>
            <a:path>
              <a:moveTo>
                <a:pt x="1358230" y="0"/>
              </a:moveTo>
              <a:lnTo>
                <a:pt x="1358230" y="528715"/>
              </a:lnTo>
              <a:lnTo>
                <a:pt x="0" y="528715"/>
              </a:lnTo>
              <a:lnTo>
                <a:pt x="0" y="537528"/>
              </a:lnTo>
            </a:path>
          </a:pathLst>
        </a:custGeom>
        <a:noFill/>
        <a:ln w="38100" cap="rnd" cmpd="sng" algn="ctr">
          <a:solidFill>
            <a:schemeClr val="bg1"/>
          </a:solidFill>
          <a:prstDash val="sysDot"/>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3E1F7F2A-1B87-42CC-BF46-06DDF720C0CE}">
      <dsp:nvSpPr>
        <dsp:cNvPr id="0" name=""/>
        <dsp:cNvSpPr/>
      </dsp:nvSpPr>
      <dsp:spPr>
        <a:xfrm>
          <a:off x="2104076" y="1316426"/>
          <a:ext cx="91440" cy="366362"/>
        </a:xfrm>
        <a:custGeom>
          <a:avLst/>
          <a:gdLst/>
          <a:ahLst/>
          <a:cxnLst/>
          <a:rect l="0" t="0" r="0" b="0"/>
          <a:pathLst>
            <a:path>
              <a:moveTo>
                <a:pt x="45720" y="0"/>
              </a:moveTo>
              <a:lnTo>
                <a:pt x="45720" y="357548"/>
              </a:lnTo>
              <a:lnTo>
                <a:pt x="61436" y="357548"/>
              </a:lnTo>
              <a:lnTo>
                <a:pt x="61436" y="366362"/>
              </a:lnTo>
            </a:path>
          </a:pathLst>
        </a:custGeom>
        <a:noFill/>
        <a:ln w="57150" cap="rnd" cmpd="sng" algn="ctr">
          <a:solidFill>
            <a:schemeClr val="bg1"/>
          </a:solidFill>
          <a:prstDash val="solid"/>
        </a:ln>
        <a:effectLst/>
        <a:sp3d z="-40000" prstMaterial="matte"/>
      </dsp:spPr>
      <dsp:style>
        <a:lnRef idx="2">
          <a:scrgbClr r="0" g="0" b="0"/>
        </a:lnRef>
        <a:fillRef idx="0">
          <a:scrgbClr r="0" g="0" b="0"/>
        </a:fillRef>
        <a:effectRef idx="0">
          <a:scrgbClr r="0" g="0" b="0"/>
        </a:effectRef>
        <a:fontRef idx="minor"/>
      </dsp:style>
    </dsp:sp>
    <dsp:sp modelId="{1A145BBB-22DD-4BCE-997C-C792D1FBE351}">
      <dsp:nvSpPr>
        <dsp:cNvPr id="0" name=""/>
        <dsp:cNvSpPr/>
      </dsp:nvSpPr>
      <dsp:spPr>
        <a:xfrm>
          <a:off x="1336065" y="674163"/>
          <a:ext cx="1627460" cy="642263"/>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7F27BC2F-A0A4-49E0-BA2A-B5898EB90EE8}">
      <dsp:nvSpPr>
        <dsp:cNvPr id="0" name=""/>
        <dsp:cNvSpPr/>
      </dsp:nvSpPr>
      <dsp:spPr>
        <a:xfrm>
          <a:off x="1346636" y="684205"/>
          <a:ext cx="1627460" cy="642263"/>
        </a:xfrm>
        <a:prstGeom prst="roundRect">
          <a:avLst>
            <a:gd name="adj" fmla="val 10000"/>
          </a:avLst>
        </a:prstGeom>
        <a:solidFill>
          <a:schemeClr val="lt1">
            <a:alpha val="90000"/>
            <a:hueOff val="0"/>
            <a:satOff val="0"/>
            <a:lumOff val="0"/>
            <a:alphaOff val="0"/>
          </a:schemeClr>
        </a:solidFill>
        <a:ln w="76200" cap="rnd" cmpd="sng" algn="ctr">
          <a:solidFill>
            <a:srgbClr val="40687C"/>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rgbClr val="40687C"/>
              </a:solidFill>
            </a:rPr>
            <a:t>CDBG</a:t>
          </a:r>
          <a:endParaRPr lang="en-US" sz="2800" b="1" kern="1200" dirty="0">
            <a:solidFill>
              <a:srgbClr val="40687C"/>
            </a:solidFill>
          </a:endParaRPr>
        </a:p>
      </dsp:txBody>
      <dsp:txXfrm>
        <a:off x="1365447" y="703016"/>
        <a:ext cx="1589838" cy="604641"/>
      </dsp:txXfrm>
    </dsp:sp>
    <dsp:sp modelId="{089BEBC9-4D46-48A7-85BC-9E1B6A9D5262}">
      <dsp:nvSpPr>
        <dsp:cNvPr id="0" name=""/>
        <dsp:cNvSpPr/>
      </dsp:nvSpPr>
      <dsp:spPr>
        <a:xfrm>
          <a:off x="1220666" y="1682788"/>
          <a:ext cx="1889691" cy="1071470"/>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E88CA33-8265-49EF-8A46-8E8F91803A41}">
      <dsp:nvSpPr>
        <dsp:cNvPr id="0" name=""/>
        <dsp:cNvSpPr/>
      </dsp:nvSpPr>
      <dsp:spPr>
        <a:xfrm>
          <a:off x="1231237" y="1692831"/>
          <a:ext cx="1889691" cy="1071470"/>
        </a:xfrm>
        <a:prstGeom prst="roundRect">
          <a:avLst>
            <a:gd name="adj" fmla="val 10000"/>
          </a:avLst>
        </a:prstGeom>
        <a:solidFill>
          <a:schemeClr val="lt1">
            <a:alpha val="90000"/>
            <a:hueOff val="0"/>
            <a:satOff val="0"/>
            <a:lumOff val="0"/>
            <a:alphaOff val="0"/>
          </a:schemeClr>
        </a:solidFill>
        <a:ln w="76200" cap="rnd" cmpd="sng" algn="ctr">
          <a:solidFill>
            <a:srgbClr val="40687C"/>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rgbClr val="40687C"/>
              </a:solidFill>
            </a:rPr>
            <a:t>General Fund</a:t>
          </a:r>
          <a:endParaRPr lang="en-US" sz="2800" b="1" kern="1200" dirty="0">
            <a:solidFill>
              <a:srgbClr val="40687C"/>
            </a:solidFill>
          </a:endParaRPr>
        </a:p>
      </dsp:txBody>
      <dsp:txXfrm>
        <a:off x="1262619" y="1724213"/>
        <a:ext cx="1826927" cy="1008706"/>
      </dsp:txXfrm>
    </dsp:sp>
    <dsp:sp modelId="{D1E4AF95-1720-46CC-94E2-E4419A408467}">
      <dsp:nvSpPr>
        <dsp:cNvPr id="0" name=""/>
        <dsp:cNvSpPr/>
      </dsp:nvSpPr>
      <dsp:spPr>
        <a:xfrm>
          <a:off x="6212" y="3291788"/>
          <a:ext cx="1602139" cy="818554"/>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5560B817-633A-4695-919A-54AF3A056BEA}">
      <dsp:nvSpPr>
        <dsp:cNvPr id="0" name=""/>
        <dsp:cNvSpPr/>
      </dsp:nvSpPr>
      <dsp:spPr>
        <a:xfrm>
          <a:off x="16783" y="3301830"/>
          <a:ext cx="1602139" cy="818554"/>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Marijuana Tax</a:t>
          </a:r>
          <a:endParaRPr lang="en-US" sz="2000" kern="1200" dirty="0"/>
        </a:p>
      </dsp:txBody>
      <dsp:txXfrm>
        <a:off x="40758" y="3325805"/>
        <a:ext cx="1554189" cy="770604"/>
      </dsp:txXfrm>
    </dsp:sp>
    <dsp:sp modelId="{2EC9094E-8F6F-437D-B284-C322F088D2AB}">
      <dsp:nvSpPr>
        <dsp:cNvPr id="0" name=""/>
        <dsp:cNvSpPr/>
      </dsp:nvSpPr>
      <dsp:spPr>
        <a:xfrm>
          <a:off x="-10570" y="4566316"/>
          <a:ext cx="1663514" cy="939003"/>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29A54A2-8DD3-4F02-A296-F5FF4CD1F442}">
      <dsp:nvSpPr>
        <dsp:cNvPr id="0" name=""/>
        <dsp:cNvSpPr/>
      </dsp:nvSpPr>
      <dsp:spPr>
        <a:xfrm>
          <a:off x="0" y="4576358"/>
          <a:ext cx="1663514" cy="939003"/>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Affordable Housing Trust Funds</a:t>
          </a:r>
          <a:endParaRPr lang="en-US" sz="2000" kern="1200" dirty="0"/>
        </a:p>
      </dsp:txBody>
      <dsp:txXfrm>
        <a:off x="27502" y="4603860"/>
        <a:ext cx="1608510" cy="883999"/>
      </dsp:txXfrm>
    </dsp:sp>
    <dsp:sp modelId="{4274D2D8-7798-413F-BA98-04074058D65A}">
      <dsp:nvSpPr>
        <dsp:cNvPr id="0" name=""/>
        <dsp:cNvSpPr/>
      </dsp:nvSpPr>
      <dsp:spPr>
        <a:xfrm>
          <a:off x="2692858" y="3294447"/>
          <a:ext cx="1500424" cy="766402"/>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C2458204-907E-4428-BE9D-D8BDADCFB6B2}">
      <dsp:nvSpPr>
        <dsp:cNvPr id="0" name=""/>
        <dsp:cNvSpPr/>
      </dsp:nvSpPr>
      <dsp:spPr>
        <a:xfrm>
          <a:off x="2703428" y="3304489"/>
          <a:ext cx="1500424" cy="766402"/>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Non-Collection of Fees</a:t>
          </a:r>
          <a:endParaRPr lang="en-US" sz="2000" kern="1200" dirty="0"/>
        </a:p>
      </dsp:txBody>
      <dsp:txXfrm>
        <a:off x="2725875" y="3326936"/>
        <a:ext cx="1455530" cy="721508"/>
      </dsp:txXfrm>
    </dsp:sp>
    <dsp:sp modelId="{E55307CD-C9A2-401D-8117-236C8A2FE447}">
      <dsp:nvSpPr>
        <dsp:cNvPr id="0" name=""/>
        <dsp:cNvSpPr/>
      </dsp:nvSpPr>
      <dsp:spPr>
        <a:xfrm>
          <a:off x="2629446" y="4433536"/>
          <a:ext cx="1535167" cy="427358"/>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74DD9B8-9190-4115-8813-B0ED0847DE0F}">
      <dsp:nvSpPr>
        <dsp:cNvPr id="0" name=""/>
        <dsp:cNvSpPr/>
      </dsp:nvSpPr>
      <dsp:spPr>
        <a:xfrm>
          <a:off x="2640016" y="4443578"/>
          <a:ext cx="1535167" cy="427358"/>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SDC’s</a:t>
          </a:r>
          <a:endParaRPr lang="en-US" sz="2000" kern="1200" dirty="0"/>
        </a:p>
      </dsp:txBody>
      <dsp:txXfrm>
        <a:off x="2652533" y="4456095"/>
        <a:ext cx="1510133" cy="402324"/>
      </dsp:txXfrm>
    </dsp:sp>
    <dsp:sp modelId="{88042CE2-9AB8-45DA-B866-0E30DAD4FF8D}">
      <dsp:nvSpPr>
        <dsp:cNvPr id="0" name=""/>
        <dsp:cNvSpPr/>
      </dsp:nvSpPr>
      <dsp:spPr>
        <a:xfrm>
          <a:off x="2589351" y="5084574"/>
          <a:ext cx="1767858" cy="834981"/>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CC59AF7-A358-4744-9FE9-B2582548B805}">
      <dsp:nvSpPr>
        <dsp:cNvPr id="0" name=""/>
        <dsp:cNvSpPr/>
      </dsp:nvSpPr>
      <dsp:spPr>
        <a:xfrm>
          <a:off x="2599921" y="5094617"/>
          <a:ext cx="1767858" cy="834981"/>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Comm-Dev &amp; Engineering</a:t>
          </a:r>
          <a:endParaRPr lang="en-US" sz="2000" kern="1200" dirty="0"/>
        </a:p>
      </dsp:txBody>
      <dsp:txXfrm>
        <a:off x="2624377" y="5119073"/>
        <a:ext cx="1718946" cy="78606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6D40768-6E24-49DD-B5CC-E35196F00CD5}" type="datetimeFigureOut">
              <a:rPr lang="en-US" smtClean="0"/>
              <a:t>10/26/2021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9F6E3FB-326D-4BF4-A4A8-8AD94681627B}" type="slidenum">
              <a:rPr lang="en-US" smtClean="0"/>
              <a:t>‹#›</a:t>
            </a:fld>
            <a:endParaRPr lang="en-US"/>
          </a:p>
        </p:txBody>
      </p:sp>
    </p:spTree>
    <p:extLst>
      <p:ext uri="{BB962C8B-B14F-4D97-AF65-F5344CB8AC3E}">
        <p14:creationId xmlns:p14="http://schemas.microsoft.com/office/powerpoint/2010/main" val="4127796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F6E3FB-326D-4BF4-A4A8-8AD94681627B}" type="slidenum">
              <a:rPr lang="en-US" smtClean="0"/>
              <a:t>1</a:t>
            </a:fld>
            <a:endParaRPr lang="en-US"/>
          </a:p>
        </p:txBody>
      </p:sp>
    </p:spTree>
    <p:extLst>
      <p:ext uri="{BB962C8B-B14F-4D97-AF65-F5344CB8AC3E}">
        <p14:creationId xmlns:p14="http://schemas.microsoft.com/office/powerpoint/2010/main" val="401938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City has been receiving these funds since</a:t>
            </a:r>
            <a:r>
              <a:rPr lang="en-US" baseline="0" dirty="0" smtClean="0"/>
              <a:t> 1994.</a:t>
            </a:r>
            <a:endParaRPr lang="en-US" dirty="0"/>
          </a:p>
        </p:txBody>
      </p:sp>
      <p:sp>
        <p:nvSpPr>
          <p:cNvPr id="4" name="Slide Number Placeholder 3"/>
          <p:cNvSpPr>
            <a:spLocks noGrp="1"/>
          </p:cNvSpPr>
          <p:nvPr>
            <p:ph type="sldNum" sz="quarter" idx="10"/>
          </p:nvPr>
        </p:nvSpPr>
        <p:spPr/>
        <p:txBody>
          <a:bodyPr/>
          <a:lstStyle/>
          <a:p>
            <a:fld id="{69F6E3FB-326D-4BF4-A4A8-8AD94681627B}" type="slidenum">
              <a:rPr lang="en-US" smtClean="0"/>
              <a:t>12</a:t>
            </a:fld>
            <a:endParaRPr lang="en-US"/>
          </a:p>
        </p:txBody>
      </p:sp>
    </p:spTree>
    <p:extLst>
      <p:ext uri="{BB962C8B-B14F-4D97-AF65-F5344CB8AC3E}">
        <p14:creationId xmlns:p14="http://schemas.microsoft.com/office/powerpoint/2010/main" val="2796597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CDBG</a:t>
            </a:r>
            <a:r>
              <a:rPr lang="en-US" baseline="0" dirty="0" smtClean="0"/>
              <a:t> funded activities must meet one of three national objectives.</a:t>
            </a:r>
            <a:endParaRPr lang="en-US" dirty="0"/>
          </a:p>
        </p:txBody>
      </p:sp>
      <p:sp>
        <p:nvSpPr>
          <p:cNvPr id="4" name="Slide Number Placeholder 3"/>
          <p:cNvSpPr>
            <a:spLocks noGrp="1"/>
          </p:cNvSpPr>
          <p:nvPr>
            <p:ph type="sldNum" sz="quarter" idx="10"/>
          </p:nvPr>
        </p:nvSpPr>
        <p:spPr/>
        <p:txBody>
          <a:bodyPr/>
          <a:lstStyle/>
          <a:p>
            <a:fld id="{69F6E3FB-326D-4BF4-A4A8-8AD94681627B}" type="slidenum">
              <a:rPr lang="en-US" smtClean="0"/>
              <a:t>13</a:t>
            </a:fld>
            <a:endParaRPr lang="en-US"/>
          </a:p>
        </p:txBody>
      </p:sp>
    </p:spTree>
    <p:extLst>
      <p:ext uri="{BB962C8B-B14F-4D97-AF65-F5344CB8AC3E}">
        <p14:creationId xmlns:p14="http://schemas.microsoft.com/office/powerpoint/2010/main" val="1344053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CDBG</a:t>
            </a:r>
            <a:r>
              <a:rPr lang="en-US" baseline="0" dirty="0" smtClean="0"/>
              <a:t> funded activities must meet one of three goals for the CDBG program.</a:t>
            </a:r>
            <a:endParaRPr lang="en-US" dirty="0"/>
          </a:p>
        </p:txBody>
      </p:sp>
      <p:sp>
        <p:nvSpPr>
          <p:cNvPr id="4" name="Slide Number Placeholder 3"/>
          <p:cNvSpPr>
            <a:spLocks noGrp="1"/>
          </p:cNvSpPr>
          <p:nvPr>
            <p:ph type="sldNum" sz="quarter" idx="10"/>
          </p:nvPr>
        </p:nvSpPr>
        <p:spPr/>
        <p:txBody>
          <a:bodyPr/>
          <a:lstStyle/>
          <a:p>
            <a:fld id="{69F6E3FB-326D-4BF4-A4A8-8AD94681627B}" type="slidenum">
              <a:rPr lang="en-US" smtClean="0"/>
              <a:t>14</a:t>
            </a:fld>
            <a:endParaRPr lang="en-US"/>
          </a:p>
        </p:txBody>
      </p:sp>
    </p:spTree>
    <p:extLst>
      <p:ext uri="{BB962C8B-B14F-4D97-AF65-F5344CB8AC3E}">
        <p14:creationId xmlns:p14="http://schemas.microsoft.com/office/powerpoint/2010/main" val="919519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actually not going to spend a lot of time talking</a:t>
            </a:r>
            <a:r>
              <a:rPr lang="en-US" baseline="0" dirty="0" smtClean="0"/>
              <a:t> about these next few slides.  I am including them because together they outline the types of activities that communities are able to support with Community Development Block Grant funds.  They also outline the areas of evaluation that HUD requires grantees to asses within their communities to prioritize the use of federal funds.  Generally for the City of Ashland, the provision of affordable housing is our highest priority use of CDBG funding.  Over the years the City has supported several activities that fall under the Decent Housing category, including housing rehabilitation for low income homeowners, land acquisition for the development of affordable housing and services to alleviate issues of homelessness. </a:t>
            </a:r>
            <a:endParaRPr lang="en-US" dirty="0"/>
          </a:p>
        </p:txBody>
      </p:sp>
      <p:sp>
        <p:nvSpPr>
          <p:cNvPr id="4" name="Slide Number Placeholder 3"/>
          <p:cNvSpPr>
            <a:spLocks noGrp="1"/>
          </p:cNvSpPr>
          <p:nvPr>
            <p:ph type="sldNum" sz="quarter" idx="10"/>
          </p:nvPr>
        </p:nvSpPr>
        <p:spPr/>
        <p:txBody>
          <a:bodyPr/>
          <a:lstStyle/>
          <a:p>
            <a:fld id="{69F6E3FB-326D-4BF4-A4A8-8AD94681627B}" type="slidenum">
              <a:rPr lang="en-US" smtClean="0"/>
              <a:t>15</a:t>
            </a:fld>
            <a:endParaRPr lang="en-US"/>
          </a:p>
        </p:txBody>
      </p:sp>
    </p:spTree>
    <p:extLst>
      <p:ext uri="{BB962C8B-B14F-4D97-AF65-F5344CB8AC3E}">
        <p14:creationId xmlns:p14="http://schemas.microsoft.com/office/powerpoint/2010/main" val="3113882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years the City has also supported several activities that help to create more suitable living environments</a:t>
            </a:r>
            <a:r>
              <a:rPr lang="en-US" baseline="0" dirty="0" smtClean="0"/>
              <a:t> within the City, including improvements to public facilities such as the purchase of the food bank building, ADA accessibility improvements on public and non-profit owned buildings and in the public right of way, and support for homeless services facilities.</a:t>
            </a:r>
            <a:endParaRPr lang="en-US" dirty="0"/>
          </a:p>
        </p:txBody>
      </p:sp>
      <p:sp>
        <p:nvSpPr>
          <p:cNvPr id="4" name="Slide Number Placeholder 3"/>
          <p:cNvSpPr>
            <a:spLocks noGrp="1"/>
          </p:cNvSpPr>
          <p:nvPr>
            <p:ph type="sldNum" sz="quarter" idx="10"/>
          </p:nvPr>
        </p:nvSpPr>
        <p:spPr/>
        <p:txBody>
          <a:bodyPr/>
          <a:lstStyle/>
          <a:p>
            <a:fld id="{69F6E3FB-326D-4BF4-A4A8-8AD94681627B}" type="slidenum">
              <a:rPr lang="en-US" smtClean="0"/>
              <a:t>16</a:t>
            </a:fld>
            <a:endParaRPr lang="en-US"/>
          </a:p>
        </p:txBody>
      </p:sp>
    </p:spTree>
    <p:extLst>
      <p:ext uri="{BB962C8B-B14F-4D97-AF65-F5344CB8AC3E}">
        <p14:creationId xmlns:p14="http://schemas.microsoft.com/office/powerpoint/2010/main" val="2952336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City</a:t>
            </a:r>
            <a:r>
              <a:rPr lang="en-US" baseline="0" dirty="0" smtClean="0"/>
              <a:t> does not undertake economic opportunity activities very often, and this gets me to the most important aspect of the City’s housing and CDBG programs.  And that is that the City neither owns or manages housing units, nor does the City undertake direct service activities with eligible populations.  But rather, the City relies on partner agencies and regional coordination to meet the goals and objectives of the Affordable Housing and CDBG programs.</a:t>
            </a:r>
            <a:endParaRPr lang="en-US" dirty="0"/>
          </a:p>
        </p:txBody>
      </p:sp>
      <p:sp>
        <p:nvSpPr>
          <p:cNvPr id="4" name="Slide Number Placeholder 3"/>
          <p:cNvSpPr>
            <a:spLocks noGrp="1"/>
          </p:cNvSpPr>
          <p:nvPr>
            <p:ph type="sldNum" sz="quarter" idx="10"/>
          </p:nvPr>
        </p:nvSpPr>
        <p:spPr/>
        <p:txBody>
          <a:bodyPr/>
          <a:lstStyle/>
          <a:p>
            <a:fld id="{69F6E3FB-326D-4BF4-A4A8-8AD94681627B}" type="slidenum">
              <a:rPr lang="en-US" smtClean="0"/>
              <a:t>17</a:t>
            </a:fld>
            <a:endParaRPr lang="en-US"/>
          </a:p>
        </p:txBody>
      </p:sp>
    </p:spTree>
    <p:extLst>
      <p:ext uri="{BB962C8B-B14F-4D97-AF65-F5344CB8AC3E}">
        <p14:creationId xmlns:p14="http://schemas.microsoft.com/office/powerpoint/2010/main" val="3911367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Obviously, there is more need within</a:t>
            </a:r>
            <a:r>
              <a:rPr lang="en-US" baseline="0" dirty="0" smtClean="0"/>
              <a:t> the Ashland Community, than can be met with the limited resources the City has to offer and the limited capacity of individual non-profit organizations can provide.  To even try to meet the need, it takes regional coordination and inter-agency cooperation to bring together scarce resources and address complex community issues.  Regionally, the City coordinates with the Jackson County Continuum of Care and the Jackson County Homeless Task force to coordinate around the regional issues of homelessness.  The Jackson County Continuum of Care is a collaboration of governmental and non-profit agencies that is required by HUD in order for regions to access HUD funding for homeless services.  This body is also required to undertake the regional Point in Time count survey to assess the number and types of homeless populations and subpopulations, as well as the Housing Inventory Chart, which identifies the number and types of shelter beds a continuum region has to meet the needs identified through the Point in Time Count Process.   </a:t>
            </a:r>
            <a:endParaRPr lang="en-US" dirty="0"/>
          </a:p>
        </p:txBody>
      </p:sp>
      <p:sp>
        <p:nvSpPr>
          <p:cNvPr id="4" name="Slide Number Placeholder 3"/>
          <p:cNvSpPr>
            <a:spLocks noGrp="1"/>
          </p:cNvSpPr>
          <p:nvPr>
            <p:ph type="sldNum" sz="quarter" idx="10"/>
          </p:nvPr>
        </p:nvSpPr>
        <p:spPr/>
        <p:txBody>
          <a:bodyPr/>
          <a:lstStyle/>
          <a:p>
            <a:fld id="{69F6E3FB-326D-4BF4-A4A8-8AD94681627B}" type="slidenum">
              <a:rPr lang="en-US" smtClean="0"/>
              <a:t>18</a:t>
            </a:fld>
            <a:endParaRPr lang="en-US"/>
          </a:p>
        </p:txBody>
      </p:sp>
    </p:spTree>
    <p:extLst>
      <p:ext uri="{BB962C8B-B14F-4D97-AF65-F5344CB8AC3E}">
        <p14:creationId xmlns:p14="http://schemas.microsoft.com/office/powerpoint/2010/main" val="1439510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assessment of community needs and the plan for addressing those needs is identified through the Consolidated Planning process.  This is essentially the City’s five year grant application to HUD for the continued use of CDBG funding.  The plan identifies community needs and specific actions on how the City will target resources to meet those needs.  This includes action and outcomes of regional coordination.  </a:t>
            </a:r>
            <a:endParaRPr lang="en-US" dirty="0"/>
          </a:p>
        </p:txBody>
      </p:sp>
      <p:sp>
        <p:nvSpPr>
          <p:cNvPr id="4" name="Slide Number Placeholder 3"/>
          <p:cNvSpPr>
            <a:spLocks noGrp="1"/>
          </p:cNvSpPr>
          <p:nvPr>
            <p:ph type="sldNum" sz="quarter" idx="10"/>
          </p:nvPr>
        </p:nvSpPr>
        <p:spPr/>
        <p:txBody>
          <a:bodyPr/>
          <a:lstStyle/>
          <a:p>
            <a:fld id="{69F6E3FB-326D-4BF4-A4A8-8AD94681627B}" type="slidenum">
              <a:rPr lang="en-US" smtClean="0"/>
              <a:t>19</a:t>
            </a:fld>
            <a:endParaRPr lang="en-US"/>
          </a:p>
        </p:txBody>
      </p:sp>
    </p:spTree>
    <p:extLst>
      <p:ext uri="{BB962C8B-B14F-4D97-AF65-F5344CB8AC3E}">
        <p14:creationId xmlns:p14="http://schemas.microsoft.com/office/powerpoint/2010/main" val="1497177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City received additional funding to </a:t>
            </a:r>
            <a:r>
              <a:rPr lang="en-US" baseline="0" dirty="0" smtClean="0"/>
              <a:t>prevent, prepare and respond to issues related to the pandemic.  The City worked with partner organizations to address the urgent needs created by the pandemic, especially the needs related to keeping homeless populations safe.  The City utilized both CDBG funding, and City general funds, primarily in the form of Affordable Housing Trust funds, to address urgent needs as they arose.  The City also coordinated regionally with non-profit agencies and municipalities to address the needs regionally.  The City continues to meet regularly with regional partners to coordinate to make the best use of our collective resources while meeting identified needs.</a:t>
            </a:r>
            <a:endParaRPr lang="en-US" dirty="0"/>
          </a:p>
        </p:txBody>
      </p:sp>
      <p:sp>
        <p:nvSpPr>
          <p:cNvPr id="4" name="Slide Number Placeholder 3"/>
          <p:cNvSpPr>
            <a:spLocks noGrp="1"/>
          </p:cNvSpPr>
          <p:nvPr>
            <p:ph type="sldNum" sz="quarter" idx="10"/>
          </p:nvPr>
        </p:nvSpPr>
        <p:spPr/>
        <p:txBody>
          <a:bodyPr/>
          <a:lstStyle/>
          <a:p>
            <a:fld id="{69F6E3FB-326D-4BF4-A4A8-8AD94681627B}" type="slidenum">
              <a:rPr lang="en-US" smtClean="0"/>
              <a:t>20</a:t>
            </a:fld>
            <a:endParaRPr lang="en-US"/>
          </a:p>
        </p:txBody>
      </p:sp>
    </p:spTree>
    <p:extLst>
      <p:ext uri="{BB962C8B-B14F-4D97-AF65-F5344CB8AC3E}">
        <p14:creationId xmlns:p14="http://schemas.microsoft.com/office/powerpoint/2010/main" val="4270822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City also utilized Affordable</a:t>
            </a:r>
            <a:r>
              <a:rPr lang="en-US" baseline="0" dirty="0" smtClean="0"/>
              <a:t> Housing Trust Funds to address urgent needs related to the pandemic</a:t>
            </a:r>
            <a:endParaRPr lang="en-US" dirty="0"/>
          </a:p>
        </p:txBody>
      </p:sp>
      <p:sp>
        <p:nvSpPr>
          <p:cNvPr id="4" name="Slide Number Placeholder 3"/>
          <p:cNvSpPr>
            <a:spLocks noGrp="1"/>
          </p:cNvSpPr>
          <p:nvPr>
            <p:ph type="sldNum" sz="quarter" idx="10"/>
          </p:nvPr>
        </p:nvSpPr>
        <p:spPr/>
        <p:txBody>
          <a:bodyPr/>
          <a:lstStyle/>
          <a:p>
            <a:fld id="{69F6E3FB-326D-4BF4-A4A8-8AD94681627B}" type="slidenum">
              <a:rPr lang="en-US" smtClean="0"/>
              <a:t>21</a:t>
            </a:fld>
            <a:endParaRPr lang="en-US"/>
          </a:p>
        </p:txBody>
      </p:sp>
    </p:spTree>
    <p:extLst>
      <p:ext uri="{BB962C8B-B14F-4D97-AF65-F5344CB8AC3E}">
        <p14:creationId xmlns:p14="http://schemas.microsoft.com/office/powerpoint/2010/main" val="1221336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City</a:t>
            </a:r>
            <a:r>
              <a:rPr lang="en-US" baseline="0" dirty="0" smtClean="0"/>
              <a:t> of Ashland Affordable Housing Program consists of a Housing Program Specialist which oversees two complimentary programs; The City of Ashland Affordable Housing Program and the Community Development Block Grant Program.  The two programs work together to remove barriers and provide incentives in an effort to meet the community’s housing needs, which may not otherwise be met by the private market.  The City’s Affordable housing program is specific to the development of affordable housing types, while the CDBG program is broader in both context and scope, bringing into consideration multiple factors including community development patterns, social, economic and environmental justice issues, evaluation of barriers to access to housing and the development of various housing types and price points, as well as comprehensive community assessments and planning for allocating federal resources.  The assessment and planning processes for both the housing and the CDBG programs include robust opportunities for community engagement and input.  The Housing and Human Services Commission plays a key roll in the community engagement process, offering opportunities to provide education and outreach and to garner feedback about community resource needs and agency capacity.  Lastly, the Housing Program Specialist and the Housing and Human Services commission oversee the Social Service Grant program.  A program that provides over 100K a year in funding to support local organizations in providing needed services to the community.  As with the other funding programs, there are sometimes overlap between funding sources and activities.  </a:t>
            </a:r>
            <a:endParaRPr lang="en-US" dirty="0"/>
          </a:p>
        </p:txBody>
      </p:sp>
      <p:sp>
        <p:nvSpPr>
          <p:cNvPr id="4" name="Slide Number Placeholder 3"/>
          <p:cNvSpPr>
            <a:spLocks noGrp="1"/>
          </p:cNvSpPr>
          <p:nvPr>
            <p:ph type="sldNum" sz="quarter" idx="10"/>
          </p:nvPr>
        </p:nvSpPr>
        <p:spPr/>
        <p:txBody>
          <a:bodyPr/>
          <a:lstStyle/>
          <a:p>
            <a:fld id="{69F6E3FB-326D-4BF4-A4A8-8AD94681627B}" type="slidenum">
              <a:rPr lang="en-US" smtClean="0"/>
              <a:t>2</a:t>
            </a:fld>
            <a:endParaRPr lang="en-US"/>
          </a:p>
        </p:txBody>
      </p:sp>
    </p:spTree>
    <p:extLst>
      <p:ext uri="{BB962C8B-B14F-4D97-AF65-F5344CB8AC3E}">
        <p14:creationId xmlns:p14="http://schemas.microsoft.com/office/powerpoint/2010/main" val="2385964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 going</a:t>
            </a:r>
            <a:r>
              <a:rPr lang="en-US" b="1" baseline="0" dirty="0" smtClean="0"/>
              <a:t> to take a moment to talk about some of the </a:t>
            </a:r>
            <a:r>
              <a:rPr lang="en-US" b="1" dirty="0" smtClean="0"/>
              <a:t>Outcomes</a:t>
            </a:r>
            <a:r>
              <a:rPr lang="en-US" b="1" baseline="0" dirty="0" smtClean="0"/>
              <a:t> we have seen as a result of some of the Affordable Housing Program Tools:  </a:t>
            </a:r>
          </a:p>
          <a:p>
            <a:r>
              <a:rPr lang="en-US" b="0" dirty="0" smtClean="0"/>
              <a:t>To date, SDC</a:t>
            </a:r>
            <a:r>
              <a:rPr lang="en-US" b="0" baseline="0" dirty="0" smtClean="0"/>
              <a:t> deferrals have created the most units in the program, but that is mostly due to inclusion of all the affordable housing units developed within the City being eligible for the deferral as they primarily target lower income households.   </a:t>
            </a:r>
          </a:p>
          <a:p>
            <a:endParaRPr lang="en-US" b="0" baseline="0" dirty="0" smtClean="0"/>
          </a:p>
          <a:p>
            <a:r>
              <a:rPr lang="en-US" b="0" baseline="0" dirty="0" smtClean="0"/>
              <a:t>The SDC deferral program helps to offset higher land acquisition costs in Ashland versus the land costs in surrounding communities.  Helps Ashland continue to be competitive in the Affordable housing development market despite higher land costs.</a:t>
            </a:r>
            <a:endParaRPr lang="en-US" dirty="0"/>
          </a:p>
        </p:txBody>
      </p:sp>
      <p:sp>
        <p:nvSpPr>
          <p:cNvPr id="4" name="Slide Number Placeholder 3"/>
          <p:cNvSpPr>
            <a:spLocks noGrp="1"/>
          </p:cNvSpPr>
          <p:nvPr>
            <p:ph type="sldNum" sz="quarter" idx="5"/>
          </p:nvPr>
        </p:nvSpPr>
        <p:spPr/>
        <p:txBody>
          <a:bodyPr/>
          <a:lstStyle/>
          <a:p>
            <a:fld id="{69F6E3FB-326D-4BF4-A4A8-8AD94681627B}" type="slidenum">
              <a:rPr lang="en-US" smtClean="0"/>
              <a:t>22</a:t>
            </a:fld>
            <a:endParaRPr lang="en-US"/>
          </a:p>
        </p:txBody>
      </p:sp>
    </p:spTree>
    <p:extLst>
      <p:ext uri="{BB962C8B-B14F-4D97-AF65-F5344CB8AC3E}">
        <p14:creationId xmlns:p14="http://schemas.microsoft.com/office/powerpoint/2010/main" val="436426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Much like the System Development Charge Deferral program, the City’s allocation of CDBG</a:t>
            </a:r>
            <a:r>
              <a:rPr lang="en-US" b="0" baseline="0" dirty="0" smtClean="0"/>
              <a:t> funds have been instrumental in the creation of affordable housing.  Many units funded with CDBG funds have also received SDC deferrals.  So there is quite a bit of crossover in the number of SDC deferral created units and units receiving CDBG funding.</a:t>
            </a:r>
            <a:endParaRPr lang="en-US" dirty="0"/>
          </a:p>
        </p:txBody>
      </p:sp>
      <p:sp>
        <p:nvSpPr>
          <p:cNvPr id="4" name="Slide Number Placeholder 3"/>
          <p:cNvSpPr>
            <a:spLocks noGrp="1"/>
          </p:cNvSpPr>
          <p:nvPr>
            <p:ph type="sldNum" sz="quarter" idx="5"/>
          </p:nvPr>
        </p:nvSpPr>
        <p:spPr/>
        <p:txBody>
          <a:bodyPr/>
          <a:lstStyle/>
          <a:p>
            <a:fld id="{69F6E3FB-326D-4BF4-A4A8-8AD94681627B}" type="slidenum">
              <a:rPr lang="en-US" smtClean="0"/>
              <a:t>23</a:t>
            </a:fld>
            <a:endParaRPr lang="en-US"/>
          </a:p>
        </p:txBody>
      </p:sp>
    </p:spTree>
    <p:extLst>
      <p:ext uri="{BB962C8B-B14F-4D97-AF65-F5344CB8AC3E}">
        <p14:creationId xmlns:p14="http://schemas.microsoft.com/office/powerpoint/2010/main" val="3990515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r>
              <a:rPr lang="en-US" dirty="0" smtClean="0"/>
              <a:t>2018 was the first time the City offered Affordable Housing Trust funds through a competitive process.  The City had 5</a:t>
            </a:r>
            <a:r>
              <a:rPr lang="en-US" baseline="0" dirty="0" smtClean="0"/>
              <a:t> applications for projects, three of which were related to the development of affordable housing.  The City awarded funding to two projects, one which will provide 30 units of affordable housing in the very near future, and one which funded pre-development costs for a project which included a homeless shelter and/or some permanent supportive housing for homeless populations.</a:t>
            </a:r>
            <a:endParaRPr lang="en-US" dirty="0"/>
          </a:p>
        </p:txBody>
      </p:sp>
      <p:sp>
        <p:nvSpPr>
          <p:cNvPr id="4" name="Slide Number Placeholder 3"/>
          <p:cNvSpPr>
            <a:spLocks noGrp="1"/>
          </p:cNvSpPr>
          <p:nvPr>
            <p:ph type="sldNum" sz="quarter" idx="5"/>
          </p:nvPr>
        </p:nvSpPr>
        <p:spPr/>
        <p:txBody>
          <a:bodyPr/>
          <a:lstStyle/>
          <a:p>
            <a:fld id="{69F6E3FB-326D-4BF4-A4A8-8AD94681627B}" type="slidenum">
              <a:rPr lang="en-US" smtClean="0"/>
              <a:t>24</a:t>
            </a:fld>
            <a:endParaRPr lang="en-US"/>
          </a:p>
        </p:txBody>
      </p:sp>
    </p:spTree>
    <p:extLst>
      <p:ext uri="{BB962C8B-B14F-4D97-AF65-F5344CB8AC3E}">
        <p14:creationId xmlns:p14="http://schemas.microsoft.com/office/powerpoint/2010/main" val="4069050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There</a:t>
            </a:r>
            <a:r>
              <a:rPr lang="en-US" baseline="0" dirty="0" smtClean="0"/>
              <a:t> is a lot of overlap between projects which provides affordable housing as a condition of planning approval, because often those planning approvals require a level of affordability that then makes the units eligible to also receive a deferral of SDC’s.  Similarly many affordable housing providers qualify for a combination of mechanisms so they might receive several incentives, like utilizing the bonus density, annexing and up zoning land, to maximize the development density, lowering costs with SDC deferrals and utilizing CDBG and Affordable Housing Trust funds for land acquisition and public facilities improvements. </a:t>
            </a:r>
            <a:r>
              <a:rPr lang="en-US" dirty="0" smtClean="0"/>
              <a:t>These regulations in combination with the </a:t>
            </a:r>
            <a:r>
              <a:rPr lang="en-US" dirty="0" smtClean="0">
                <a:solidFill>
                  <a:schemeClr val="bg1"/>
                </a:solidFill>
              </a:rPr>
              <a:t>provision of financial incentives and direct staff involvement</a:t>
            </a:r>
            <a:r>
              <a:rPr lang="en-US" baseline="0" dirty="0" smtClean="0">
                <a:solidFill>
                  <a:schemeClr val="bg1"/>
                </a:solidFill>
              </a:rPr>
              <a:t> in </a:t>
            </a:r>
            <a:r>
              <a:rPr lang="en-US" dirty="0" smtClean="0">
                <a:solidFill>
                  <a:schemeClr val="bg1"/>
                </a:solidFill>
              </a:rPr>
              <a:t>project development in collaboration with affordable housing providers</a:t>
            </a:r>
            <a:r>
              <a:rPr lang="en-US" baseline="0" dirty="0" smtClean="0">
                <a:solidFill>
                  <a:schemeClr val="bg1"/>
                </a:solidFill>
              </a:rPr>
              <a:t> aid to support the development of affordable housing in a tight housing market.</a:t>
            </a:r>
            <a:endParaRPr lang="en-US" dirty="0" smtClean="0"/>
          </a:p>
          <a:p>
            <a:endParaRPr lang="en-US" dirty="0"/>
          </a:p>
        </p:txBody>
      </p:sp>
      <p:sp>
        <p:nvSpPr>
          <p:cNvPr id="4" name="Slide Number Placeholder 3"/>
          <p:cNvSpPr>
            <a:spLocks noGrp="1"/>
          </p:cNvSpPr>
          <p:nvPr>
            <p:ph type="sldNum" sz="quarter" idx="5"/>
          </p:nvPr>
        </p:nvSpPr>
        <p:spPr/>
        <p:txBody>
          <a:bodyPr/>
          <a:lstStyle/>
          <a:p>
            <a:fld id="{69F6E3FB-326D-4BF4-A4A8-8AD94681627B}" type="slidenum">
              <a:rPr lang="en-US" smtClean="0"/>
              <a:t>25</a:t>
            </a:fld>
            <a:endParaRPr lang="en-US"/>
          </a:p>
        </p:txBody>
      </p:sp>
    </p:spTree>
    <p:extLst>
      <p:ext uri="{BB962C8B-B14F-4D97-AF65-F5344CB8AC3E}">
        <p14:creationId xmlns:p14="http://schemas.microsoft.com/office/powerpoint/2010/main" val="277959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F6E3FB-326D-4BF4-A4A8-8AD94681627B}" type="slidenum">
              <a:rPr lang="en-US" smtClean="0"/>
              <a:t>26</a:t>
            </a:fld>
            <a:endParaRPr lang="en-US"/>
          </a:p>
        </p:txBody>
      </p:sp>
    </p:spTree>
    <p:extLst>
      <p:ext uri="{BB962C8B-B14F-4D97-AF65-F5344CB8AC3E}">
        <p14:creationId xmlns:p14="http://schemas.microsoft.com/office/powerpoint/2010/main" val="1538962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Purpose:</a:t>
            </a:r>
            <a:r>
              <a:rPr lang="en-US" dirty="0"/>
              <a:t> The </a:t>
            </a:r>
            <a:r>
              <a:rPr lang="en-US" dirty="0" smtClean="0"/>
              <a:t>City of Ashland’s affordable </a:t>
            </a:r>
            <a:r>
              <a:rPr lang="en-US" dirty="0"/>
              <a:t>housing program is a unique and nuanced program which has evolved over time. </a:t>
            </a:r>
            <a:r>
              <a:rPr lang="en-US" dirty="0" smtClean="0">
                <a:solidFill>
                  <a:schemeClr val="bg1"/>
                </a:solidFill>
              </a:rPr>
              <a:t>The Housing Program consists of both Land Use regulations and financial incentives through direct</a:t>
            </a:r>
            <a:r>
              <a:rPr lang="en-US" baseline="0" dirty="0" smtClean="0">
                <a:solidFill>
                  <a:schemeClr val="bg1"/>
                </a:solidFill>
              </a:rPr>
              <a:t> grants and fee waivers.</a:t>
            </a:r>
            <a:r>
              <a:rPr lang="en-US" dirty="0" smtClean="0">
                <a:solidFill>
                  <a:schemeClr val="bg1"/>
                </a:solidFill>
              </a:rPr>
              <a:t>  </a:t>
            </a:r>
            <a:endParaRPr lang="en-US" dirty="0"/>
          </a:p>
          <a:p>
            <a:endParaRPr lang="en-US" dirty="0"/>
          </a:p>
        </p:txBody>
      </p:sp>
      <p:sp>
        <p:nvSpPr>
          <p:cNvPr id="4" name="Slide Number Placeholder 3"/>
          <p:cNvSpPr>
            <a:spLocks noGrp="1"/>
          </p:cNvSpPr>
          <p:nvPr>
            <p:ph type="sldNum" sz="quarter" idx="5"/>
          </p:nvPr>
        </p:nvSpPr>
        <p:spPr/>
        <p:txBody>
          <a:bodyPr/>
          <a:lstStyle/>
          <a:p>
            <a:fld id="{69F6E3FB-326D-4BF4-A4A8-8AD94681627B}" type="slidenum">
              <a:rPr lang="en-US" smtClean="0"/>
              <a:t>3</a:t>
            </a:fld>
            <a:endParaRPr lang="en-US"/>
          </a:p>
        </p:txBody>
      </p:sp>
    </p:spTree>
    <p:extLst>
      <p:ext uri="{BB962C8B-B14F-4D97-AF65-F5344CB8AC3E}">
        <p14:creationId xmlns:p14="http://schemas.microsoft.com/office/powerpoint/2010/main" val="73946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sz="1200" u="none" kern="1200" baseline="0" dirty="0" smtClean="0">
                <a:solidFill>
                  <a:schemeClr val="tx1"/>
                </a:solidFill>
                <a:effectLst/>
                <a:latin typeface="+mn-lt"/>
                <a:ea typeface="+mn-ea"/>
                <a:cs typeface="+mn-cs"/>
              </a:rPr>
              <a:t>City employs this comprehensive approach to promote the development and retention of affordable housing and to support agencies that assist community members in obtaining and maintaining housing.  This approach includes education and outreach, land development standards, and various financial incentives including grants and fee waivers. </a:t>
            </a:r>
          </a:p>
          <a:p>
            <a:endParaRPr lang="en-US" dirty="0"/>
          </a:p>
        </p:txBody>
      </p:sp>
      <p:sp>
        <p:nvSpPr>
          <p:cNvPr id="4" name="Slide Number Placeholder 3"/>
          <p:cNvSpPr>
            <a:spLocks noGrp="1"/>
          </p:cNvSpPr>
          <p:nvPr>
            <p:ph type="sldNum" sz="quarter" idx="10"/>
          </p:nvPr>
        </p:nvSpPr>
        <p:spPr/>
        <p:txBody>
          <a:bodyPr/>
          <a:lstStyle/>
          <a:p>
            <a:fld id="{69F6E3FB-326D-4BF4-A4A8-8AD94681627B}" type="slidenum">
              <a:rPr lang="en-US" smtClean="0"/>
              <a:t>4</a:t>
            </a:fld>
            <a:endParaRPr lang="en-US"/>
          </a:p>
        </p:txBody>
      </p:sp>
    </p:spTree>
    <p:extLst>
      <p:ext uri="{BB962C8B-B14F-4D97-AF65-F5344CB8AC3E}">
        <p14:creationId xmlns:p14="http://schemas.microsoft.com/office/powerpoint/2010/main" val="728010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Background:</a:t>
            </a:r>
            <a:r>
              <a:rPr lang="en-US" dirty="0"/>
              <a:t>   </a:t>
            </a:r>
            <a:r>
              <a:rPr lang="en-US" dirty="0" smtClean="0"/>
              <a:t>The City’s housing program began in the early 90’s with a system development charge deferral program and expanded over time to include a variety financial incentive provisions including: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Community Development Block Grant funding,</a:t>
            </a:r>
            <a:r>
              <a:rPr lang="en-US" baseline="0" dirty="0" smtClean="0"/>
              <a:t> </a:t>
            </a:r>
            <a:r>
              <a:rPr lang="en-US" dirty="0" smtClean="0"/>
              <a:t>Affordable Housing Trust Funds,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in some instances a</a:t>
            </a:r>
            <a:r>
              <a:rPr lang="en-US" baseline="0" dirty="0" smtClean="0"/>
              <a:t> reduction in land costs or land donation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City also waives fees such as: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System Development charges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Community Development and Engineering fee waivers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a:t>
            </a:r>
            <a:r>
              <a:rPr lang="en-US" baseline="0" dirty="0" smtClean="0"/>
              <a:t> in some instances the School Construction Excise tax.  It is all also worth mentioning, that the City works with the County assessors office to makes sure that the owners of housing units which are deed restricted through the City’s program are only taxed on a value that their home could realize under the City’s program.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a:p>
            <a:endParaRPr lang="en-US" dirty="0"/>
          </a:p>
        </p:txBody>
      </p:sp>
      <p:sp>
        <p:nvSpPr>
          <p:cNvPr id="4" name="Slide Number Placeholder 3"/>
          <p:cNvSpPr>
            <a:spLocks noGrp="1"/>
          </p:cNvSpPr>
          <p:nvPr>
            <p:ph type="sldNum" sz="quarter" idx="5"/>
          </p:nvPr>
        </p:nvSpPr>
        <p:spPr/>
        <p:txBody>
          <a:bodyPr/>
          <a:lstStyle/>
          <a:p>
            <a:fld id="{69F6E3FB-326D-4BF4-A4A8-8AD94681627B}" type="slidenum">
              <a:rPr lang="en-US" smtClean="0"/>
              <a:t>5</a:t>
            </a:fld>
            <a:endParaRPr lang="en-US"/>
          </a:p>
        </p:txBody>
      </p:sp>
    </p:spTree>
    <p:extLst>
      <p:ext uri="{BB962C8B-B14F-4D97-AF65-F5344CB8AC3E}">
        <p14:creationId xmlns:p14="http://schemas.microsoft.com/office/powerpoint/2010/main" val="431782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funding</a:t>
            </a:r>
            <a:r>
              <a:rPr lang="en-US" baseline="0" dirty="0" smtClean="0"/>
              <a:t> mechanisms primarily impact the general fund, either through the non-collection of fees or through the dedication of funds.  The development pictured here, the Snowberry Brook Development I received a variety of incentives from the City and is a prime example of how the regulatory policies, federal grants and general fund subsidies can help to incentivize the development of needed housing types.  Snowberry Brook I had required affordable housing units as a condition of approval for the annexation and zone change requests by the original developer.  When the original development did not move forward the City worked with the Housing Authority to purchase the land.  The City then provided a portion of that land at a reduced cost to the Housing Authority to develop the affordable housing project. HAJC also received a CDBG grant award to install public improvements to access the new housing development, and received a waiver of SDC’s and Comm Dev and engineering fees.  Lastly, the City Housing Program Specialist worked with consultants to complete the environmental assessments for both Snowberry Brook I and II which is a requirement of any housing project that receives federal assistance.  Another more recent example is the Columbia Care Affordable Housing Development called Rogue Ridge.  That development was awarded a $300K Affordable Housing Trust Fund Grant to purchase land in 2018.  Again, Housing Program Staff worked with the Department of Housing and Urban Development and consultants to complete the Environmental Assessment process, and lastly, the Rogue Ridge development received System Development Charge deferrals totaling $470K.</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F6E3FB-326D-4BF4-A4A8-8AD94681627B}" type="slidenum">
              <a:rPr lang="en-US" smtClean="0"/>
              <a:t>6</a:t>
            </a:fld>
            <a:endParaRPr lang="en-US"/>
          </a:p>
        </p:txBody>
      </p:sp>
    </p:spTree>
    <p:extLst>
      <p:ext uri="{BB962C8B-B14F-4D97-AF65-F5344CB8AC3E}">
        <p14:creationId xmlns:p14="http://schemas.microsoft.com/office/powerpoint/2010/main" val="2858188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solidFill>
                  <a:schemeClr val="bg1"/>
                </a:solidFill>
              </a:rPr>
              <a:t>The Housing Program also developed Land Use policies that support</a:t>
            </a:r>
            <a:r>
              <a:rPr lang="en-US" baseline="0" dirty="0" smtClean="0">
                <a:solidFill>
                  <a:schemeClr val="bg1"/>
                </a:solidFill>
              </a:rPr>
              <a:t> the goal of developing or maintaining needed housing types such as multi-family and affordable housing.  These policies include; </a:t>
            </a:r>
          </a:p>
          <a:p>
            <a:pPr lvl="0"/>
            <a:r>
              <a:rPr lang="en-US" dirty="0" smtClean="0"/>
              <a:t>The Condominium-conversion ordinance</a:t>
            </a:r>
          </a:p>
          <a:p>
            <a:pPr lvl="0"/>
            <a:r>
              <a:rPr lang="en-US" dirty="0" smtClean="0"/>
              <a:t>The Annexation  ordinance, </a:t>
            </a:r>
          </a:p>
          <a:p>
            <a:pPr lvl="0"/>
            <a:r>
              <a:rPr lang="en-US" dirty="0" smtClean="0"/>
              <a:t>The Zone change ordinance, </a:t>
            </a:r>
          </a:p>
          <a:p>
            <a:pPr lvl="0"/>
            <a:r>
              <a:rPr lang="en-US" dirty="0" smtClean="0"/>
              <a:t>and a Bonus density ordinance.</a:t>
            </a:r>
          </a:p>
          <a:p>
            <a:pPr lvl="0"/>
            <a:endParaRPr lang="en-US" dirty="0" smtClean="0"/>
          </a:p>
          <a:p>
            <a:endParaRPr lang="en-US" dirty="0"/>
          </a:p>
        </p:txBody>
      </p:sp>
      <p:sp>
        <p:nvSpPr>
          <p:cNvPr id="4" name="Slide Number Placeholder 3"/>
          <p:cNvSpPr>
            <a:spLocks noGrp="1"/>
          </p:cNvSpPr>
          <p:nvPr>
            <p:ph type="sldNum" sz="quarter" idx="5"/>
          </p:nvPr>
        </p:nvSpPr>
        <p:spPr/>
        <p:txBody>
          <a:bodyPr/>
          <a:lstStyle/>
          <a:p>
            <a:fld id="{69F6E3FB-326D-4BF4-A4A8-8AD94681627B}" type="slidenum">
              <a:rPr lang="en-US" smtClean="0"/>
              <a:t>8</a:t>
            </a:fld>
            <a:endParaRPr lang="en-US"/>
          </a:p>
        </p:txBody>
      </p:sp>
    </p:spTree>
    <p:extLst>
      <p:ext uri="{BB962C8B-B14F-4D97-AF65-F5344CB8AC3E}">
        <p14:creationId xmlns:p14="http://schemas.microsoft.com/office/powerpoint/2010/main" val="3040741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These mechanisms provide a variety of tools with which to incentivize the provision of housing affordable to a range of incomes not currently met by the market.  At present the City’s program covers somewhere around 170 units. Some of the units are rental units, these tend to be owned and managed by affordable housing providers, the majority of the units that the City oversees the transfer of are either owner-occupied units or are rental units which may be offered for sale.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5"/>
          </p:nvPr>
        </p:nvSpPr>
        <p:spPr/>
        <p:txBody>
          <a:bodyPr/>
          <a:lstStyle/>
          <a:p>
            <a:fld id="{69F6E3FB-326D-4BF4-A4A8-8AD94681627B}" type="slidenum">
              <a:rPr lang="en-US" smtClean="0"/>
              <a:t>9</a:t>
            </a:fld>
            <a:endParaRPr lang="en-US"/>
          </a:p>
        </p:txBody>
      </p:sp>
    </p:spTree>
    <p:extLst>
      <p:ext uri="{BB962C8B-B14F-4D97-AF65-F5344CB8AC3E}">
        <p14:creationId xmlns:p14="http://schemas.microsoft.com/office/powerpoint/2010/main" val="3861436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recent years the</a:t>
            </a:r>
            <a:r>
              <a:rPr lang="en-US" baseline="0" dirty="0" smtClean="0"/>
              <a:t> City has enacted several policies that while not deed restricting units outright are still seen as incentives for encouraging the development of needed housing types, or lower cost housing types.  </a:t>
            </a:r>
          </a:p>
          <a:p>
            <a:r>
              <a:rPr lang="en-US" baseline="0" dirty="0" smtClean="0"/>
              <a:t>One example is easing regulations on Accessory Dwelling Units.  This policy has served to encourage the development of ADU’s in Ashland.  </a:t>
            </a:r>
          </a:p>
          <a:p>
            <a:r>
              <a:rPr lang="en-US" dirty="0" smtClean="0"/>
              <a:t>A</a:t>
            </a:r>
            <a:r>
              <a:rPr lang="en-US" baseline="0" dirty="0" smtClean="0"/>
              <a:t>pproximately 25% of all new housing units developed in Ashland each year are ADU’s. </a:t>
            </a:r>
          </a:p>
          <a:p>
            <a:endParaRPr lang="en-US" baseline="0" dirty="0" smtClean="0"/>
          </a:p>
          <a:p>
            <a:r>
              <a:rPr lang="en-US" baseline="0" dirty="0" smtClean="0"/>
              <a:t>In 2020-</a:t>
            </a:r>
            <a:r>
              <a:rPr lang="en-US" dirty="0" smtClean="0"/>
              <a:t>19 </a:t>
            </a:r>
            <a:r>
              <a:rPr lang="en-US" dirty="0" smtClean="0"/>
              <a:t>ADU’s were built in </a:t>
            </a:r>
            <a:r>
              <a:rPr lang="en-US" dirty="0" smtClean="0"/>
              <a:t>Ashland,</a:t>
            </a:r>
            <a:r>
              <a:rPr lang="en-US" baseline="0" dirty="0" smtClean="0"/>
              <a:t> and this was prior to allowing </a:t>
            </a:r>
            <a:r>
              <a:rPr lang="en-US" baseline="0" smtClean="0"/>
              <a:t>ADU’s outright </a:t>
            </a:r>
            <a:r>
              <a:rPr lang="en-US" baseline="0" dirty="0" smtClean="0"/>
              <a:t>in all residential zones.</a:t>
            </a:r>
            <a:endParaRPr lang="en-US" baseline="0" dirty="0" smtClean="0"/>
          </a:p>
          <a:p>
            <a:endParaRPr lang="en-US" dirty="0" smtClean="0"/>
          </a:p>
          <a:p>
            <a:r>
              <a:rPr lang="en-US" dirty="0" smtClean="0"/>
              <a:t>The</a:t>
            </a:r>
            <a:r>
              <a:rPr lang="en-US" baseline="0" dirty="0" smtClean="0"/>
              <a:t> </a:t>
            </a:r>
            <a:r>
              <a:rPr lang="en-US" dirty="0" smtClean="0"/>
              <a:t>Cottage</a:t>
            </a:r>
            <a:r>
              <a:rPr lang="en-US" baseline="0" dirty="0" smtClean="0"/>
              <a:t> Housing Ordinance was adopted in December of 2018 and the City currently has one 12 unit development under construction, and two other developments with planning approvals.</a:t>
            </a:r>
            <a:endParaRPr lang="en-US" dirty="0"/>
          </a:p>
        </p:txBody>
      </p:sp>
      <p:sp>
        <p:nvSpPr>
          <p:cNvPr id="4" name="Slide Number Placeholder 3"/>
          <p:cNvSpPr>
            <a:spLocks noGrp="1"/>
          </p:cNvSpPr>
          <p:nvPr>
            <p:ph type="sldNum" sz="quarter" idx="5"/>
          </p:nvPr>
        </p:nvSpPr>
        <p:spPr/>
        <p:txBody>
          <a:bodyPr/>
          <a:lstStyle/>
          <a:p>
            <a:fld id="{69F6E3FB-326D-4BF4-A4A8-8AD94681627B}" type="slidenum">
              <a:rPr lang="en-US" smtClean="0"/>
              <a:t>10</a:t>
            </a:fld>
            <a:endParaRPr lang="en-US"/>
          </a:p>
        </p:txBody>
      </p:sp>
    </p:spTree>
    <p:extLst>
      <p:ext uri="{BB962C8B-B14F-4D97-AF65-F5344CB8AC3E}">
        <p14:creationId xmlns:p14="http://schemas.microsoft.com/office/powerpoint/2010/main" val="2070177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10/26/2021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grpSp>
        <p:nvGrpSpPr>
          <p:cNvPr id="7" name="Group 6">
            <a:extLst>
              <a:ext uri="{FF2B5EF4-FFF2-40B4-BE49-F238E27FC236}">
                <a16:creationId xmlns:a16="http://schemas.microsoft.com/office/drawing/2014/main" id="{37C5E6F3-B619-46C8-AE1B-594461A19AD8}"/>
              </a:ext>
            </a:extLst>
          </p:cNvPr>
          <p:cNvGrpSpPr/>
          <p:nvPr userDrawn="1"/>
        </p:nvGrpSpPr>
        <p:grpSpPr>
          <a:xfrm rot="16200000" flipH="1">
            <a:off x="-2712790" y="2451892"/>
            <a:ext cx="6216650" cy="1935163"/>
            <a:chOff x="2982913" y="-574675"/>
            <a:chExt cx="6216650" cy="1935163"/>
          </a:xfrm>
        </p:grpSpPr>
        <p:sp>
          <p:nvSpPr>
            <p:cNvPr id="8" name="Полилиния: фигура 12">
              <a:extLst>
                <a:ext uri="{FF2B5EF4-FFF2-40B4-BE49-F238E27FC236}">
                  <a16:creationId xmlns:a16="http://schemas.microsoft.com/office/drawing/2014/main" id="{B5C77FF8-475F-4E4A-A011-7231E68F1E93}"/>
                </a:ext>
              </a:extLst>
            </p:cNvPr>
            <p:cNvSpPr/>
            <p:nvPr/>
          </p:nvSpPr>
          <p:spPr>
            <a:xfrm rot="2688700">
              <a:off x="5514975" y="-574675"/>
              <a:ext cx="1157288" cy="1149350"/>
            </a:xfrm>
            <a:custGeom>
              <a:avLst/>
              <a:gdLst>
                <a:gd name="connsiteX0" fmla="*/ 0 w 1157505"/>
                <a:gd name="connsiteY0" fmla="*/ 1149920 h 1149920"/>
                <a:gd name="connsiteX1" fmla="*/ 1157505 w 1157505"/>
                <a:gd name="connsiteY1" fmla="*/ 0 h 1149920"/>
                <a:gd name="connsiteX2" fmla="*/ 1157505 w 1157505"/>
                <a:gd name="connsiteY2" fmla="*/ 1149920 h 1149920"/>
              </a:gdLst>
              <a:ahLst/>
              <a:cxnLst>
                <a:cxn ang="0">
                  <a:pos x="connsiteX0" y="connsiteY0"/>
                </a:cxn>
                <a:cxn ang="0">
                  <a:pos x="connsiteX1" y="connsiteY1"/>
                </a:cxn>
                <a:cxn ang="0">
                  <a:pos x="connsiteX2" y="connsiteY2"/>
                </a:cxn>
              </a:cxnLst>
              <a:rect l="l" t="t" r="r" b="b"/>
              <a:pathLst>
                <a:path w="1157505" h="1149920">
                  <a:moveTo>
                    <a:pt x="0" y="1149920"/>
                  </a:moveTo>
                  <a:lnTo>
                    <a:pt x="1157505" y="0"/>
                  </a:lnTo>
                  <a:lnTo>
                    <a:pt x="1157505" y="114992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00"/>
            </a:p>
          </p:txBody>
        </p:sp>
        <p:sp>
          <p:nvSpPr>
            <p:cNvPr id="9" name="Полилиния: фигура 17">
              <a:extLst>
                <a:ext uri="{FF2B5EF4-FFF2-40B4-BE49-F238E27FC236}">
                  <a16:creationId xmlns:a16="http://schemas.microsoft.com/office/drawing/2014/main" id="{9FC3FC62-8BD9-4EAA-8A2F-2A17A960114C}"/>
                </a:ext>
              </a:extLst>
            </p:cNvPr>
            <p:cNvSpPr/>
            <p:nvPr/>
          </p:nvSpPr>
          <p:spPr>
            <a:xfrm rot="2688700">
              <a:off x="6907213" y="-128588"/>
              <a:ext cx="1490662" cy="1489076"/>
            </a:xfrm>
            <a:custGeom>
              <a:avLst/>
              <a:gdLst>
                <a:gd name="connsiteX0" fmla="*/ 0 w 1489710"/>
                <a:gd name="connsiteY0" fmla="*/ 616739 h 1489710"/>
                <a:gd name="connsiteX1" fmla="*/ 620807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39"/>
                  </a:moveTo>
                  <a:lnTo>
                    <a:pt x="620807" y="0"/>
                  </a:lnTo>
                  <a:lnTo>
                    <a:pt x="1489710" y="0"/>
                  </a:lnTo>
                  <a:lnTo>
                    <a:pt x="1489710" y="1489710"/>
                  </a:lnTo>
                  <a:lnTo>
                    <a:pt x="0" y="148971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00"/>
            </a:p>
          </p:txBody>
        </p:sp>
        <p:sp>
          <p:nvSpPr>
            <p:cNvPr id="10" name="Полилиния: фигура 15">
              <a:extLst>
                <a:ext uri="{FF2B5EF4-FFF2-40B4-BE49-F238E27FC236}">
                  <a16:creationId xmlns:a16="http://schemas.microsoft.com/office/drawing/2014/main" id="{9E3EBD67-563D-4494-BE38-1DEB36803863}"/>
                </a:ext>
              </a:extLst>
            </p:cNvPr>
            <p:cNvSpPr/>
            <p:nvPr/>
          </p:nvSpPr>
          <p:spPr>
            <a:xfrm rot="2688700">
              <a:off x="3794125" y="-128588"/>
              <a:ext cx="1490663" cy="1489076"/>
            </a:xfrm>
            <a:custGeom>
              <a:avLst/>
              <a:gdLst>
                <a:gd name="connsiteX0" fmla="*/ 0 w 1489710"/>
                <a:gd name="connsiteY0" fmla="*/ 616740 h 1489710"/>
                <a:gd name="connsiteX1" fmla="*/ 620808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40"/>
                  </a:moveTo>
                  <a:lnTo>
                    <a:pt x="620808" y="0"/>
                  </a:lnTo>
                  <a:lnTo>
                    <a:pt x="1489710" y="0"/>
                  </a:lnTo>
                  <a:lnTo>
                    <a:pt x="1489710" y="1489710"/>
                  </a:lnTo>
                  <a:lnTo>
                    <a:pt x="0" y="148971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00"/>
            </a:p>
          </p:txBody>
        </p:sp>
        <p:sp>
          <p:nvSpPr>
            <p:cNvPr id="11" name="Полилиния: фигура 10">
              <a:extLst>
                <a:ext uri="{FF2B5EF4-FFF2-40B4-BE49-F238E27FC236}">
                  <a16:creationId xmlns:a16="http://schemas.microsoft.com/office/drawing/2014/main" id="{9BECCB38-14EC-4A7A-B7E4-DD3E7000A171}"/>
                </a:ext>
              </a:extLst>
            </p:cNvPr>
            <p:cNvSpPr/>
            <p:nvPr/>
          </p:nvSpPr>
          <p:spPr>
            <a:xfrm rot="2688700">
              <a:off x="2982913" y="-320675"/>
              <a:ext cx="646112"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00"/>
            </a:p>
          </p:txBody>
        </p:sp>
        <p:sp>
          <p:nvSpPr>
            <p:cNvPr id="12" name="Полилиния: фигура 13">
              <a:extLst>
                <a:ext uri="{FF2B5EF4-FFF2-40B4-BE49-F238E27FC236}">
                  <a16:creationId xmlns:a16="http://schemas.microsoft.com/office/drawing/2014/main" id="{FA86295C-C0CB-4273-95C7-3369C09C7E70}"/>
                </a:ext>
              </a:extLst>
            </p:cNvPr>
            <p:cNvSpPr/>
            <p:nvPr/>
          </p:nvSpPr>
          <p:spPr>
            <a:xfrm rot="2688700">
              <a:off x="8551863" y="-320675"/>
              <a:ext cx="647700"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00"/>
            </a:p>
          </p:txBody>
        </p:sp>
      </p:grpSp>
      <p:sp>
        <p:nvSpPr>
          <p:cNvPr id="13" name="Прямоугольник 50">
            <a:extLst>
              <a:ext uri="{FF2B5EF4-FFF2-40B4-BE49-F238E27FC236}">
                <a16:creationId xmlns:a16="http://schemas.microsoft.com/office/drawing/2014/main" id="{37341355-6548-4CD4-A48D-BB12405E01AB}"/>
              </a:ext>
            </a:extLst>
          </p:cNvPr>
          <p:cNvSpPr/>
          <p:nvPr userDrawn="1"/>
        </p:nvSpPr>
        <p:spPr>
          <a:xfrm>
            <a:off x="6163056" y="-9542"/>
            <a:ext cx="6028944" cy="686754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dirty="0"/>
          </a:p>
        </p:txBody>
      </p:sp>
      <p:sp>
        <p:nvSpPr>
          <p:cNvPr id="14" name="Rectangle 13">
            <a:extLst>
              <a:ext uri="{FF2B5EF4-FFF2-40B4-BE49-F238E27FC236}">
                <a16:creationId xmlns:a16="http://schemas.microsoft.com/office/drawing/2014/main" id="{33709820-6146-43BF-9EDE-4DC19D710A9C}"/>
              </a:ext>
            </a:extLst>
          </p:cNvPr>
          <p:cNvSpPr/>
          <p:nvPr userDrawn="1"/>
        </p:nvSpPr>
        <p:spPr>
          <a:xfrm>
            <a:off x="328202" y="312234"/>
            <a:ext cx="5470432" cy="63474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910424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39D54EE-0D73-4FDC-8312-4E21BB23DB24}"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EBF0A-94C9-4A9B-BA1E-C21ADEFDACD6}" type="slidenum">
              <a:rPr lang="en-US" smtClean="0"/>
              <a:t>‹#›</a:t>
            </a:fld>
            <a:endParaRPr lang="en-US"/>
          </a:p>
        </p:txBody>
      </p:sp>
    </p:spTree>
    <p:extLst>
      <p:ext uri="{BB962C8B-B14F-4D97-AF65-F5344CB8AC3E}">
        <p14:creationId xmlns:p14="http://schemas.microsoft.com/office/powerpoint/2010/main" val="3065570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739D54EE-0D73-4FDC-8312-4E21BB23DB24}"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EBF0A-94C9-4A9B-BA1E-C21ADEFDACD6}" type="slidenum">
              <a:rPr lang="en-US" smtClean="0"/>
              <a:t>‹#›</a:t>
            </a:fld>
            <a:endParaRPr lang="en-US"/>
          </a:p>
        </p:txBody>
      </p:sp>
    </p:spTree>
    <p:extLst>
      <p:ext uri="{BB962C8B-B14F-4D97-AF65-F5344CB8AC3E}">
        <p14:creationId xmlns:p14="http://schemas.microsoft.com/office/powerpoint/2010/main" val="934934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739D54EE-0D73-4FDC-8312-4E21BB23DB24}"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EBF0A-94C9-4A9B-BA1E-C21ADEFDACD6}"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1141818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9D54EE-0D73-4FDC-8312-4E21BB23DB24}"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EBF0A-94C9-4A9B-BA1E-C21ADEFDACD6}" type="slidenum">
              <a:rPr lang="en-US" smtClean="0"/>
              <a:t>‹#›</a:t>
            </a:fld>
            <a:endParaRPr lang="en-US"/>
          </a:p>
        </p:txBody>
      </p:sp>
    </p:spTree>
    <p:extLst>
      <p:ext uri="{BB962C8B-B14F-4D97-AF65-F5344CB8AC3E}">
        <p14:creationId xmlns:p14="http://schemas.microsoft.com/office/powerpoint/2010/main" val="840493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9D54EE-0D73-4FDC-8312-4E21BB23DB24}" type="datetimeFigureOut">
              <a:rPr lang="en-US" smtClean="0"/>
              <a:t>10/26/2021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EBF0A-94C9-4A9B-BA1E-C21ADEFDACD6}" type="slidenum">
              <a:rPr lang="en-US" smtClean="0"/>
              <a:t>‹#›</a:t>
            </a:fld>
            <a:endParaRPr lang="en-US"/>
          </a:p>
        </p:txBody>
      </p:sp>
    </p:spTree>
    <p:extLst>
      <p:ext uri="{BB962C8B-B14F-4D97-AF65-F5344CB8AC3E}">
        <p14:creationId xmlns:p14="http://schemas.microsoft.com/office/powerpoint/2010/main" val="3891149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9D54EE-0D73-4FDC-8312-4E21BB23DB24}" type="datetimeFigureOut">
              <a:rPr lang="en-US" smtClean="0"/>
              <a:t>10/26/2021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EBF0A-94C9-4A9B-BA1E-C21ADEFDACD6}" type="slidenum">
              <a:rPr lang="en-US" smtClean="0"/>
              <a:t>‹#›</a:t>
            </a:fld>
            <a:endParaRPr lang="en-US"/>
          </a:p>
        </p:txBody>
      </p:sp>
    </p:spTree>
    <p:extLst>
      <p:ext uri="{BB962C8B-B14F-4D97-AF65-F5344CB8AC3E}">
        <p14:creationId xmlns:p14="http://schemas.microsoft.com/office/powerpoint/2010/main" val="3791149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9D54EE-0D73-4FDC-8312-4E21BB23DB24}"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EBF0A-94C9-4A9B-BA1E-C21ADEFDACD6}" type="slidenum">
              <a:rPr lang="en-US" smtClean="0"/>
              <a:t>‹#›</a:t>
            </a:fld>
            <a:endParaRPr lang="en-US"/>
          </a:p>
        </p:txBody>
      </p:sp>
    </p:spTree>
    <p:extLst>
      <p:ext uri="{BB962C8B-B14F-4D97-AF65-F5344CB8AC3E}">
        <p14:creationId xmlns:p14="http://schemas.microsoft.com/office/powerpoint/2010/main" val="2592303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9D54EE-0D73-4FDC-8312-4E21BB23DB24}"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EBF0A-94C9-4A9B-BA1E-C21ADEFDACD6}" type="slidenum">
              <a:rPr lang="en-US" smtClean="0"/>
              <a:t>‹#›</a:t>
            </a:fld>
            <a:endParaRPr lang="en-US"/>
          </a:p>
        </p:txBody>
      </p:sp>
    </p:spTree>
    <p:extLst>
      <p:ext uri="{BB962C8B-B14F-4D97-AF65-F5344CB8AC3E}">
        <p14:creationId xmlns:p14="http://schemas.microsoft.com/office/powerpoint/2010/main" val="1213665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6A828E"/>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7C5E6F3-B619-46C8-AE1B-594461A19AD8}"/>
              </a:ext>
            </a:extLst>
          </p:cNvPr>
          <p:cNvGrpSpPr/>
          <p:nvPr userDrawn="1"/>
        </p:nvGrpSpPr>
        <p:grpSpPr>
          <a:xfrm rot="16200000" flipH="1">
            <a:off x="-2712790" y="2451892"/>
            <a:ext cx="6216650" cy="1935163"/>
            <a:chOff x="2982913" y="-574675"/>
            <a:chExt cx="6216650" cy="1935163"/>
          </a:xfrm>
        </p:grpSpPr>
        <p:sp>
          <p:nvSpPr>
            <p:cNvPr id="14" name="Полилиния: фигура 12">
              <a:extLst>
                <a:ext uri="{FF2B5EF4-FFF2-40B4-BE49-F238E27FC236}">
                  <a16:creationId xmlns:a16="http://schemas.microsoft.com/office/drawing/2014/main" id="{B5C77FF8-475F-4E4A-A011-7231E68F1E93}"/>
                </a:ext>
              </a:extLst>
            </p:cNvPr>
            <p:cNvSpPr/>
            <p:nvPr/>
          </p:nvSpPr>
          <p:spPr>
            <a:xfrm rot="2688700">
              <a:off x="5514975" y="-574675"/>
              <a:ext cx="1157288" cy="1149350"/>
            </a:xfrm>
            <a:custGeom>
              <a:avLst/>
              <a:gdLst>
                <a:gd name="connsiteX0" fmla="*/ 0 w 1157505"/>
                <a:gd name="connsiteY0" fmla="*/ 1149920 h 1149920"/>
                <a:gd name="connsiteX1" fmla="*/ 1157505 w 1157505"/>
                <a:gd name="connsiteY1" fmla="*/ 0 h 1149920"/>
                <a:gd name="connsiteX2" fmla="*/ 1157505 w 1157505"/>
                <a:gd name="connsiteY2" fmla="*/ 1149920 h 1149920"/>
              </a:gdLst>
              <a:ahLst/>
              <a:cxnLst>
                <a:cxn ang="0">
                  <a:pos x="connsiteX0" y="connsiteY0"/>
                </a:cxn>
                <a:cxn ang="0">
                  <a:pos x="connsiteX1" y="connsiteY1"/>
                </a:cxn>
                <a:cxn ang="0">
                  <a:pos x="connsiteX2" y="connsiteY2"/>
                </a:cxn>
              </a:cxnLst>
              <a:rect l="l" t="t" r="r" b="b"/>
              <a:pathLst>
                <a:path w="1157505" h="1149920">
                  <a:moveTo>
                    <a:pt x="0" y="1149920"/>
                  </a:moveTo>
                  <a:lnTo>
                    <a:pt x="1157505" y="0"/>
                  </a:lnTo>
                  <a:lnTo>
                    <a:pt x="1157505" y="114992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00"/>
            </a:p>
          </p:txBody>
        </p:sp>
        <p:sp>
          <p:nvSpPr>
            <p:cNvPr id="15" name="Полилиния: фигура 17">
              <a:extLst>
                <a:ext uri="{FF2B5EF4-FFF2-40B4-BE49-F238E27FC236}">
                  <a16:creationId xmlns:a16="http://schemas.microsoft.com/office/drawing/2014/main" id="{9FC3FC62-8BD9-4EAA-8A2F-2A17A960114C}"/>
                </a:ext>
              </a:extLst>
            </p:cNvPr>
            <p:cNvSpPr/>
            <p:nvPr/>
          </p:nvSpPr>
          <p:spPr>
            <a:xfrm rot="2688700">
              <a:off x="6907213" y="-128588"/>
              <a:ext cx="1490662" cy="1489076"/>
            </a:xfrm>
            <a:custGeom>
              <a:avLst/>
              <a:gdLst>
                <a:gd name="connsiteX0" fmla="*/ 0 w 1489710"/>
                <a:gd name="connsiteY0" fmla="*/ 616739 h 1489710"/>
                <a:gd name="connsiteX1" fmla="*/ 620807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39"/>
                  </a:moveTo>
                  <a:lnTo>
                    <a:pt x="620807" y="0"/>
                  </a:lnTo>
                  <a:lnTo>
                    <a:pt x="1489710" y="0"/>
                  </a:lnTo>
                  <a:lnTo>
                    <a:pt x="1489710" y="1489710"/>
                  </a:lnTo>
                  <a:lnTo>
                    <a:pt x="0" y="148971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00"/>
            </a:p>
          </p:txBody>
        </p:sp>
        <p:sp>
          <p:nvSpPr>
            <p:cNvPr id="16" name="Полилиния: фигура 15">
              <a:extLst>
                <a:ext uri="{FF2B5EF4-FFF2-40B4-BE49-F238E27FC236}">
                  <a16:creationId xmlns:a16="http://schemas.microsoft.com/office/drawing/2014/main" id="{9E3EBD67-563D-4494-BE38-1DEB36803863}"/>
                </a:ext>
              </a:extLst>
            </p:cNvPr>
            <p:cNvSpPr/>
            <p:nvPr/>
          </p:nvSpPr>
          <p:spPr>
            <a:xfrm rot="2688700">
              <a:off x="3794125" y="-128588"/>
              <a:ext cx="1490663" cy="1489076"/>
            </a:xfrm>
            <a:custGeom>
              <a:avLst/>
              <a:gdLst>
                <a:gd name="connsiteX0" fmla="*/ 0 w 1489710"/>
                <a:gd name="connsiteY0" fmla="*/ 616740 h 1489710"/>
                <a:gd name="connsiteX1" fmla="*/ 620808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40"/>
                  </a:moveTo>
                  <a:lnTo>
                    <a:pt x="620808" y="0"/>
                  </a:lnTo>
                  <a:lnTo>
                    <a:pt x="1489710" y="0"/>
                  </a:lnTo>
                  <a:lnTo>
                    <a:pt x="1489710" y="1489710"/>
                  </a:lnTo>
                  <a:lnTo>
                    <a:pt x="0" y="148971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00"/>
            </a:p>
          </p:txBody>
        </p:sp>
        <p:sp>
          <p:nvSpPr>
            <p:cNvPr id="17" name="Полилиния: фигура 10">
              <a:extLst>
                <a:ext uri="{FF2B5EF4-FFF2-40B4-BE49-F238E27FC236}">
                  <a16:creationId xmlns:a16="http://schemas.microsoft.com/office/drawing/2014/main" id="{9BECCB38-14EC-4A7A-B7E4-DD3E7000A171}"/>
                </a:ext>
              </a:extLst>
            </p:cNvPr>
            <p:cNvSpPr/>
            <p:nvPr/>
          </p:nvSpPr>
          <p:spPr>
            <a:xfrm rot="2688700">
              <a:off x="2982913" y="-320675"/>
              <a:ext cx="646112"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00"/>
            </a:p>
          </p:txBody>
        </p:sp>
        <p:sp>
          <p:nvSpPr>
            <p:cNvPr id="18" name="Полилиния: фигура 13">
              <a:extLst>
                <a:ext uri="{FF2B5EF4-FFF2-40B4-BE49-F238E27FC236}">
                  <a16:creationId xmlns:a16="http://schemas.microsoft.com/office/drawing/2014/main" id="{FA86295C-C0CB-4273-95C7-3369C09C7E70}"/>
                </a:ext>
              </a:extLst>
            </p:cNvPr>
            <p:cNvSpPr/>
            <p:nvPr/>
          </p:nvSpPr>
          <p:spPr>
            <a:xfrm rot="2688700">
              <a:off x="8551863" y="-320675"/>
              <a:ext cx="647700"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00"/>
            </a:p>
          </p:txBody>
        </p:sp>
      </p:grpSp>
      <p:sp>
        <p:nvSpPr>
          <p:cNvPr id="8" name="Прямоугольник 50">
            <a:extLst>
              <a:ext uri="{FF2B5EF4-FFF2-40B4-BE49-F238E27FC236}">
                <a16:creationId xmlns:a16="http://schemas.microsoft.com/office/drawing/2014/main" id="{37341355-6548-4CD4-A48D-BB12405E01AB}"/>
              </a:ext>
            </a:extLst>
          </p:cNvPr>
          <p:cNvSpPr/>
          <p:nvPr userDrawn="1"/>
        </p:nvSpPr>
        <p:spPr>
          <a:xfrm>
            <a:off x="6163056" y="-9542"/>
            <a:ext cx="6028944" cy="686754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dirty="0"/>
          </a:p>
        </p:txBody>
      </p:sp>
      <p:sp>
        <p:nvSpPr>
          <p:cNvPr id="2" name="Title 1">
            <a:extLst>
              <a:ext uri="{FF2B5EF4-FFF2-40B4-BE49-F238E27FC236}">
                <a16:creationId xmlns:a16="http://schemas.microsoft.com/office/drawing/2014/main" id="{F958A5C9-3404-4900-9DD0-2F90F4758405}"/>
              </a:ext>
            </a:extLst>
          </p:cNvPr>
          <p:cNvSpPr>
            <a:spLocks noGrp="1"/>
          </p:cNvSpPr>
          <p:nvPr>
            <p:ph type="ctrTitle" hasCustomPrompt="1"/>
          </p:nvPr>
        </p:nvSpPr>
        <p:spPr>
          <a:xfrm>
            <a:off x="6615073" y="418009"/>
            <a:ext cx="5124910" cy="2387600"/>
          </a:xfrm>
        </p:spPr>
        <p:txBody>
          <a:bodyPr anchor="t">
            <a:normAutofit/>
          </a:bodyPr>
          <a:lstStyle>
            <a:lvl1pPr algn="ctr">
              <a:defRPr lang="en-US" sz="2400" kern="1200" dirty="0">
                <a:solidFill>
                  <a:srgbClr val="40687C"/>
                </a:solidFill>
                <a:latin typeface="Century Gothic" panose="020B0502020202020204" pitchFamily="34" charset="0"/>
                <a:ea typeface="+mn-ea"/>
                <a:cs typeface="Arial" panose="020B0604020202020204" pitchFamily="34" charset="0"/>
              </a:defRPr>
            </a:lvl1pPr>
          </a:lstStyle>
          <a:p>
            <a:r>
              <a:rPr lang="en-US" dirty="0"/>
              <a:t>CLICK TO EDIT MASTER TITLE STYLE</a:t>
            </a:r>
          </a:p>
        </p:txBody>
      </p:sp>
      <p:sp>
        <p:nvSpPr>
          <p:cNvPr id="10" name="Rectangle 9">
            <a:extLst>
              <a:ext uri="{FF2B5EF4-FFF2-40B4-BE49-F238E27FC236}">
                <a16:creationId xmlns:a16="http://schemas.microsoft.com/office/drawing/2014/main" id="{33709820-6146-43BF-9EDE-4DC19D710A9C}"/>
              </a:ext>
            </a:extLst>
          </p:cNvPr>
          <p:cNvSpPr/>
          <p:nvPr userDrawn="1"/>
        </p:nvSpPr>
        <p:spPr>
          <a:xfrm>
            <a:off x="328202" y="312234"/>
            <a:ext cx="5470432" cy="63474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Text Placeholder 11">
            <a:extLst>
              <a:ext uri="{FF2B5EF4-FFF2-40B4-BE49-F238E27FC236}">
                <a16:creationId xmlns:a16="http://schemas.microsoft.com/office/drawing/2014/main" id="{6A1F2B5C-7CC8-4166-8811-E3FC8C02B498}"/>
              </a:ext>
            </a:extLst>
          </p:cNvPr>
          <p:cNvSpPr>
            <a:spLocks noGrp="1"/>
          </p:cNvSpPr>
          <p:nvPr>
            <p:ph type="body" sz="quarter" idx="10"/>
          </p:nvPr>
        </p:nvSpPr>
        <p:spPr>
          <a:xfrm>
            <a:off x="475447" y="568712"/>
            <a:ext cx="5155919" cy="5876693"/>
          </a:xfrm>
        </p:spPr>
        <p:txBody>
          <a:bodyPr anchor="b">
            <a:normAutofit/>
          </a:bodyPr>
          <a:lstStyle>
            <a:lvl1pPr marL="0" indent="0">
              <a:buNone/>
              <a:defRPr lang="en-US" sz="1700" kern="1200" dirty="0">
                <a:solidFill>
                  <a:schemeClr val="bg1"/>
                </a:solidFill>
                <a:latin typeface="Century Gothic" panose="020B0502020202020204" pitchFamily="34" charset="0"/>
                <a:ea typeface="+mn-ea"/>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2798139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E373FE-062D-4F04-8E42-50A91678E6AE}"/>
              </a:ext>
            </a:extLst>
          </p:cNvPr>
          <p:cNvSpPr/>
          <p:nvPr userDrawn="1"/>
        </p:nvSpPr>
        <p:spPr>
          <a:xfrm>
            <a:off x="0" y="0"/>
            <a:ext cx="12192000" cy="1825624"/>
          </a:xfrm>
          <a:prstGeom prst="rect">
            <a:avLst/>
          </a:prstGeom>
          <a:solidFill>
            <a:srgbClr val="6A8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15" name="Group 14">
            <a:extLst>
              <a:ext uri="{FF2B5EF4-FFF2-40B4-BE49-F238E27FC236}">
                <a16:creationId xmlns:a16="http://schemas.microsoft.com/office/drawing/2014/main" id="{394ED4EF-058A-4499-A8C7-69909D11F7DB}"/>
              </a:ext>
            </a:extLst>
          </p:cNvPr>
          <p:cNvGrpSpPr/>
          <p:nvPr userDrawn="1"/>
        </p:nvGrpSpPr>
        <p:grpSpPr>
          <a:xfrm flipH="1">
            <a:off x="2987675" y="-580735"/>
            <a:ext cx="6216650" cy="1935163"/>
            <a:chOff x="2982913" y="-574675"/>
            <a:chExt cx="6216650" cy="1935163"/>
          </a:xfrm>
        </p:grpSpPr>
        <p:sp>
          <p:nvSpPr>
            <p:cNvPr id="16" name="Полилиния: фигура 12">
              <a:extLst>
                <a:ext uri="{FF2B5EF4-FFF2-40B4-BE49-F238E27FC236}">
                  <a16:creationId xmlns:a16="http://schemas.microsoft.com/office/drawing/2014/main" id="{22F590E2-5600-4D15-9219-799BF4457ED8}"/>
                </a:ext>
              </a:extLst>
            </p:cNvPr>
            <p:cNvSpPr/>
            <p:nvPr/>
          </p:nvSpPr>
          <p:spPr>
            <a:xfrm rot="2688700">
              <a:off x="5514975" y="-574675"/>
              <a:ext cx="1157288" cy="1149350"/>
            </a:xfrm>
            <a:custGeom>
              <a:avLst/>
              <a:gdLst>
                <a:gd name="connsiteX0" fmla="*/ 0 w 1157505"/>
                <a:gd name="connsiteY0" fmla="*/ 1149920 h 1149920"/>
                <a:gd name="connsiteX1" fmla="*/ 1157505 w 1157505"/>
                <a:gd name="connsiteY1" fmla="*/ 0 h 1149920"/>
                <a:gd name="connsiteX2" fmla="*/ 1157505 w 1157505"/>
                <a:gd name="connsiteY2" fmla="*/ 1149920 h 1149920"/>
              </a:gdLst>
              <a:ahLst/>
              <a:cxnLst>
                <a:cxn ang="0">
                  <a:pos x="connsiteX0" y="connsiteY0"/>
                </a:cxn>
                <a:cxn ang="0">
                  <a:pos x="connsiteX1" y="connsiteY1"/>
                </a:cxn>
                <a:cxn ang="0">
                  <a:pos x="connsiteX2" y="connsiteY2"/>
                </a:cxn>
              </a:cxnLst>
              <a:rect l="l" t="t" r="r" b="b"/>
              <a:pathLst>
                <a:path w="1157505" h="1149920">
                  <a:moveTo>
                    <a:pt x="0" y="1149920"/>
                  </a:moveTo>
                  <a:lnTo>
                    <a:pt x="1157505" y="0"/>
                  </a:lnTo>
                  <a:lnTo>
                    <a:pt x="1157505" y="114992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7" name="Полилиния: фигура 17">
              <a:extLst>
                <a:ext uri="{FF2B5EF4-FFF2-40B4-BE49-F238E27FC236}">
                  <a16:creationId xmlns:a16="http://schemas.microsoft.com/office/drawing/2014/main" id="{C7C61BAA-D5A6-4CD2-916D-D39799A108B2}"/>
                </a:ext>
              </a:extLst>
            </p:cNvPr>
            <p:cNvSpPr/>
            <p:nvPr/>
          </p:nvSpPr>
          <p:spPr>
            <a:xfrm rot="2688700">
              <a:off x="6907213" y="-128588"/>
              <a:ext cx="1490662" cy="1489076"/>
            </a:xfrm>
            <a:custGeom>
              <a:avLst/>
              <a:gdLst>
                <a:gd name="connsiteX0" fmla="*/ 0 w 1489710"/>
                <a:gd name="connsiteY0" fmla="*/ 616739 h 1489710"/>
                <a:gd name="connsiteX1" fmla="*/ 620807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39"/>
                  </a:moveTo>
                  <a:lnTo>
                    <a:pt x="620807" y="0"/>
                  </a:lnTo>
                  <a:lnTo>
                    <a:pt x="1489710" y="0"/>
                  </a:lnTo>
                  <a:lnTo>
                    <a:pt x="1489710" y="1489710"/>
                  </a:lnTo>
                  <a:lnTo>
                    <a:pt x="0" y="148971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8" name="Полилиния: фигура 15">
              <a:extLst>
                <a:ext uri="{FF2B5EF4-FFF2-40B4-BE49-F238E27FC236}">
                  <a16:creationId xmlns:a16="http://schemas.microsoft.com/office/drawing/2014/main" id="{EDCDF9A2-F24A-47A6-A70E-E979287ECE4B}"/>
                </a:ext>
              </a:extLst>
            </p:cNvPr>
            <p:cNvSpPr/>
            <p:nvPr/>
          </p:nvSpPr>
          <p:spPr>
            <a:xfrm rot="2688700">
              <a:off x="3794125" y="-128588"/>
              <a:ext cx="1490663" cy="1489076"/>
            </a:xfrm>
            <a:custGeom>
              <a:avLst/>
              <a:gdLst>
                <a:gd name="connsiteX0" fmla="*/ 0 w 1489710"/>
                <a:gd name="connsiteY0" fmla="*/ 616740 h 1489710"/>
                <a:gd name="connsiteX1" fmla="*/ 620808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40"/>
                  </a:moveTo>
                  <a:lnTo>
                    <a:pt x="620808" y="0"/>
                  </a:lnTo>
                  <a:lnTo>
                    <a:pt x="1489710" y="0"/>
                  </a:lnTo>
                  <a:lnTo>
                    <a:pt x="1489710" y="1489710"/>
                  </a:lnTo>
                  <a:lnTo>
                    <a:pt x="0" y="148971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9" name="Полилиния: фигура 10">
              <a:extLst>
                <a:ext uri="{FF2B5EF4-FFF2-40B4-BE49-F238E27FC236}">
                  <a16:creationId xmlns:a16="http://schemas.microsoft.com/office/drawing/2014/main" id="{6A149CB9-E9F6-4973-BB43-02862976487A}"/>
                </a:ext>
              </a:extLst>
            </p:cNvPr>
            <p:cNvSpPr/>
            <p:nvPr/>
          </p:nvSpPr>
          <p:spPr>
            <a:xfrm rot="2688700">
              <a:off x="2982913" y="-320675"/>
              <a:ext cx="646112"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0" name="Полилиния: фигура 13">
              <a:extLst>
                <a:ext uri="{FF2B5EF4-FFF2-40B4-BE49-F238E27FC236}">
                  <a16:creationId xmlns:a16="http://schemas.microsoft.com/office/drawing/2014/main" id="{47668842-28F9-4DD9-B5EB-BFC4077406EB}"/>
                </a:ext>
              </a:extLst>
            </p:cNvPr>
            <p:cNvSpPr/>
            <p:nvPr/>
          </p:nvSpPr>
          <p:spPr>
            <a:xfrm rot="2688700">
              <a:off x="8551863" y="-320675"/>
              <a:ext cx="647700"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grpSp>
      <p:sp>
        <p:nvSpPr>
          <p:cNvPr id="21" name="Title 1">
            <a:extLst>
              <a:ext uri="{FF2B5EF4-FFF2-40B4-BE49-F238E27FC236}">
                <a16:creationId xmlns:a16="http://schemas.microsoft.com/office/drawing/2014/main" id="{DF10AABB-E8F4-4E2E-9A5B-A11E6695C515}"/>
              </a:ext>
            </a:extLst>
          </p:cNvPr>
          <p:cNvSpPr>
            <a:spLocks noGrp="1"/>
          </p:cNvSpPr>
          <p:nvPr>
            <p:ph type="title" hasCustomPrompt="1"/>
          </p:nvPr>
        </p:nvSpPr>
        <p:spPr>
          <a:xfrm>
            <a:off x="508275" y="226300"/>
            <a:ext cx="11188589" cy="1404714"/>
          </a:xfrm>
        </p:spPr>
        <p:txBody>
          <a:bodyPr anchor="b">
            <a:normAutofit/>
          </a:bodyPr>
          <a:lstStyle>
            <a:lvl1pPr>
              <a:defRPr lang="en-US" sz="4400" kern="1200" dirty="0">
                <a:solidFill>
                  <a:schemeClr val="bg1"/>
                </a:solidFill>
                <a:latin typeface="Century Gothic" panose="020B0502020202020204" pitchFamily="34" charset="0"/>
                <a:ea typeface="+mn-ea"/>
                <a:cs typeface="+mn-cs"/>
              </a:defRPr>
            </a:lvl1pPr>
          </a:lstStyle>
          <a:p>
            <a:r>
              <a:rPr lang="en-US" dirty="0"/>
              <a:t>CLICK TO EDIT MASTER TITLE STYLE</a:t>
            </a:r>
          </a:p>
        </p:txBody>
      </p:sp>
      <p:sp>
        <p:nvSpPr>
          <p:cNvPr id="3" name="Content Placeholder 2">
            <a:extLst>
              <a:ext uri="{FF2B5EF4-FFF2-40B4-BE49-F238E27FC236}">
                <a16:creationId xmlns:a16="http://schemas.microsoft.com/office/drawing/2014/main" id="{286CE512-9FAF-49A2-B445-9C789B0C4C33}"/>
              </a:ext>
            </a:extLst>
          </p:cNvPr>
          <p:cNvSpPr>
            <a:spLocks noGrp="1"/>
          </p:cNvSpPr>
          <p:nvPr>
            <p:ph idx="1"/>
          </p:nvPr>
        </p:nvSpPr>
        <p:spPr>
          <a:xfrm>
            <a:off x="508275" y="2041347"/>
            <a:ext cx="11188589" cy="4135616"/>
          </a:xfrm>
        </p:spPr>
        <p:txBody>
          <a:bodyPr/>
          <a:lstStyle>
            <a:lvl1pPr marL="228600" indent="-228600">
              <a:buClr>
                <a:schemeClr val="accent1"/>
              </a:buClr>
              <a:buFont typeface="Wingdings" panose="05000000000000000000" pitchFamily="2" charset="2"/>
              <a:buChar char="§"/>
              <a:defRPr/>
            </a:lvl1pPr>
            <a:lvl2pPr marL="685800" indent="-228600">
              <a:buClr>
                <a:schemeClr val="accent1"/>
              </a:buClr>
              <a:buFont typeface="Wingdings" panose="05000000000000000000" pitchFamily="2" charset="2"/>
              <a:buChar char="§"/>
              <a:defRPr/>
            </a:lvl2pPr>
            <a:lvl3pPr marL="1143000" indent="-228600">
              <a:buClr>
                <a:schemeClr val="accent1"/>
              </a:buClr>
              <a:buFont typeface="Wingdings" panose="05000000000000000000" pitchFamily="2" charset="2"/>
              <a:buChar char="§"/>
              <a:defRPr/>
            </a:lvl3pPr>
            <a:lvl4pPr marL="1600200" indent="-228600">
              <a:buClr>
                <a:schemeClr val="accent1"/>
              </a:buClr>
              <a:buFont typeface="Wingdings" panose="05000000000000000000" pitchFamily="2" charset="2"/>
              <a:buChar char="§"/>
              <a:defRPr/>
            </a:lvl4pPr>
            <a:lvl5pPr marL="2057400" indent="-228600">
              <a:buClr>
                <a:schemeClr val="accent1"/>
              </a:buClr>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Date Placeholder 21">
            <a:extLst>
              <a:ext uri="{FF2B5EF4-FFF2-40B4-BE49-F238E27FC236}">
                <a16:creationId xmlns:a16="http://schemas.microsoft.com/office/drawing/2014/main" id="{D3FC0685-4D60-4734-B09F-372FD83F32E9}"/>
              </a:ext>
            </a:extLst>
          </p:cNvPr>
          <p:cNvSpPr>
            <a:spLocks noGrp="1"/>
          </p:cNvSpPr>
          <p:nvPr>
            <p:ph type="dt" sz="half" idx="10"/>
          </p:nvPr>
        </p:nvSpPr>
        <p:spPr>
          <a:xfrm>
            <a:off x="508275" y="6356350"/>
            <a:ext cx="3073125" cy="365125"/>
          </a:xfrm>
        </p:spPr>
        <p:txBody>
          <a:bodyPr/>
          <a:lstStyle/>
          <a:p>
            <a:fld id="{739D54EE-0D73-4FDC-8312-4E21BB23DB24}" type="datetimeFigureOut">
              <a:rPr lang="en-US" smtClean="0"/>
              <a:t>10/26/2021</a:t>
            </a:fld>
            <a:endParaRPr lang="en-US"/>
          </a:p>
        </p:txBody>
      </p:sp>
      <p:sp>
        <p:nvSpPr>
          <p:cNvPr id="23" name="Footer Placeholder 22">
            <a:extLst>
              <a:ext uri="{FF2B5EF4-FFF2-40B4-BE49-F238E27FC236}">
                <a16:creationId xmlns:a16="http://schemas.microsoft.com/office/drawing/2014/main" id="{6625F6F7-8499-4E34-896D-9E1681AAC360}"/>
              </a:ext>
            </a:extLst>
          </p:cNvPr>
          <p:cNvSpPr>
            <a:spLocks noGrp="1"/>
          </p:cNvSpPr>
          <p:nvPr>
            <p:ph type="ftr" sz="quarter" idx="11"/>
          </p:nvPr>
        </p:nvSpPr>
        <p:spPr/>
        <p:txBody>
          <a:bodyPr/>
          <a:lstStyle/>
          <a:p>
            <a:endParaRPr lang="en-US"/>
          </a:p>
        </p:txBody>
      </p:sp>
      <p:sp>
        <p:nvSpPr>
          <p:cNvPr id="24" name="Slide Number Placeholder 23">
            <a:extLst>
              <a:ext uri="{FF2B5EF4-FFF2-40B4-BE49-F238E27FC236}">
                <a16:creationId xmlns:a16="http://schemas.microsoft.com/office/drawing/2014/main" id="{5E994F3B-479F-42F3-AE36-C259EE6F86BA}"/>
              </a:ext>
            </a:extLst>
          </p:cNvPr>
          <p:cNvSpPr>
            <a:spLocks noGrp="1"/>
          </p:cNvSpPr>
          <p:nvPr>
            <p:ph type="sldNum" sz="quarter" idx="12"/>
          </p:nvPr>
        </p:nvSpPr>
        <p:spPr>
          <a:xfrm>
            <a:off x="8610600" y="6356350"/>
            <a:ext cx="3086264" cy="365125"/>
          </a:xfrm>
        </p:spPr>
        <p:txBody>
          <a:bodyPr/>
          <a:lstStyle/>
          <a:p>
            <a:fld id="{360EBF0A-94C9-4A9B-BA1E-C21ADEFDACD6}" type="slidenum">
              <a:rPr lang="en-US" smtClean="0"/>
              <a:t>‹#›</a:t>
            </a:fld>
            <a:endParaRPr lang="en-US"/>
          </a:p>
        </p:txBody>
      </p:sp>
    </p:spTree>
    <p:extLst>
      <p:ext uri="{BB962C8B-B14F-4D97-AF65-F5344CB8AC3E}">
        <p14:creationId xmlns:p14="http://schemas.microsoft.com/office/powerpoint/2010/main" val="3033543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9D54EE-0D73-4FDC-8312-4E21BB23DB24}"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EBF0A-94C9-4A9B-BA1E-C21ADEFDACD6}" type="slidenum">
              <a:rPr lang="en-US" smtClean="0"/>
              <a:t>‹#›</a:t>
            </a:fld>
            <a:endParaRPr lang="en-US"/>
          </a:p>
        </p:txBody>
      </p:sp>
      <p:sp>
        <p:nvSpPr>
          <p:cNvPr id="7" name="Rectangle 6">
            <a:extLst>
              <a:ext uri="{FF2B5EF4-FFF2-40B4-BE49-F238E27FC236}">
                <a16:creationId xmlns:a16="http://schemas.microsoft.com/office/drawing/2014/main" id="{55E373FE-062D-4F04-8E42-50A91678E6AE}"/>
              </a:ext>
            </a:extLst>
          </p:cNvPr>
          <p:cNvSpPr/>
          <p:nvPr userDrawn="1"/>
        </p:nvSpPr>
        <p:spPr>
          <a:xfrm>
            <a:off x="0" y="0"/>
            <a:ext cx="12192000" cy="1825624"/>
          </a:xfrm>
          <a:prstGeom prst="rect">
            <a:avLst/>
          </a:prstGeom>
          <a:solidFill>
            <a:srgbClr val="6A8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8" name="Group 7">
            <a:extLst>
              <a:ext uri="{FF2B5EF4-FFF2-40B4-BE49-F238E27FC236}">
                <a16:creationId xmlns:a16="http://schemas.microsoft.com/office/drawing/2014/main" id="{394ED4EF-058A-4499-A8C7-69909D11F7DB}"/>
              </a:ext>
            </a:extLst>
          </p:cNvPr>
          <p:cNvGrpSpPr/>
          <p:nvPr userDrawn="1"/>
        </p:nvGrpSpPr>
        <p:grpSpPr>
          <a:xfrm flipH="1">
            <a:off x="2987675" y="-580735"/>
            <a:ext cx="6216650" cy="1935163"/>
            <a:chOff x="2982913" y="-574675"/>
            <a:chExt cx="6216650" cy="1935163"/>
          </a:xfrm>
        </p:grpSpPr>
        <p:sp>
          <p:nvSpPr>
            <p:cNvPr id="9" name="Полилиния: фигура 12">
              <a:extLst>
                <a:ext uri="{FF2B5EF4-FFF2-40B4-BE49-F238E27FC236}">
                  <a16:creationId xmlns:a16="http://schemas.microsoft.com/office/drawing/2014/main" id="{22F590E2-5600-4D15-9219-799BF4457ED8}"/>
                </a:ext>
              </a:extLst>
            </p:cNvPr>
            <p:cNvSpPr/>
            <p:nvPr/>
          </p:nvSpPr>
          <p:spPr>
            <a:xfrm rot="2688700">
              <a:off x="5514975" y="-574675"/>
              <a:ext cx="1157288" cy="1149350"/>
            </a:xfrm>
            <a:custGeom>
              <a:avLst/>
              <a:gdLst>
                <a:gd name="connsiteX0" fmla="*/ 0 w 1157505"/>
                <a:gd name="connsiteY0" fmla="*/ 1149920 h 1149920"/>
                <a:gd name="connsiteX1" fmla="*/ 1157505 w 1157505"/>
                <a:gd name="connsiteY1" fmla="*/ 0 h 1149920"/>
                <a:gd name="connsiteX2" fmla="*/ 1157505 w 1157505"/>
                <a:gd name="connsiteY2" fmla="*/ 1149920 h 1149920"/>
              </a:gdLst>
              <a:ahLst/>
              <a:cxnLst>
                <a:cxn ang="0">
                  <a:pos x="connsiteX0" y="connsiteY0"/>
                </a:cxn>
                <a:cxn ang="0">
                  <a:pos x="connsiteX1" y="connsiteY1"/>
                </a:cxn>
                <a:cxn ang="0">
                  <a:pos x="connsiteX2" y="connsiteY2"/>
                </a:cxn>
              </a:cxnLst>
              <a:rect l="l" t="t" r="r" b="b"/>
              <a:pathLst>
                <a:path w="1157505" h="1149920">
                  <a:moveTo>
                    <a:pt x="0" y="1149920"/>
                  </a:moveTo>
                  <a:lnTo>
                    <a:pt x="1157505" y="0"/>
                  </a:lnTo>
                  <a:lnTo>
                    <a:pt x="1157505" y="114992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0" name="Полилиния: фигура 17">
              <a:extLst>
                <a:ext uri="{FF2B5EF4-FFF2-40B4-BE49-F238E27FC236}">
                  <a16:creationId xmlns:a16="http://schemas.microsoft.com/office/drawing/2014/main" id="{C7C61BAA-D5A6-4CD2-916D-D39799A108B2}"/>
                </a:ext>
              </a:extLst>
            </p:cNvPr>
            <p:cNvSpPr/>
            <p:nvPr/>
          </p:nvSpPr>
          <p:spPr>
            <a:xfrm rot="2688700">
              <a:off x="6907213" y="-128588"/>
              <a:ext cx="1490662" cy="1489076"/>
            </a:xfrm>
            <a:custGeom>
              <a:avLst/>
              <a:gdLst>
                <a:gd name="connsiteX0" fmla="*/ 0 w 1489710"/>
                <a:gd name="connsiteY0" fmla="*/ 616739 h 1489710"/>
                <a:gd name="connsiteX1" fmla="*/ 620807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39"/>
                  </a:moveTo>
                  <a:lnTo>
                    <a:pt x="620807" y="0"/>
                  </a:lnTo>
                  <a:lnTo>
                    <a:pt x="1489710" y="0"/>
                  </a:lnTo>
                  <a:lnTo>
                    <a:pt x="1489710" y="1489710"/>
                  </a:lnTo>
                  <a:lnTo>
                    <a:pt x="0" y="148971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1" name="Полилиния: фигура 15">
              <a:extLst>
                <a:ext uri="{FF2B5EF4-FFF2-40B4-BE49-F238E27FC236}">
                  <a16:creationId xmlns:a16="http://schemas.microsoft.com/office/drawing/2014/main" id="{EDCDF9A2-F24A-47A6-A70E-E979287ECE4B}"/>
                </a:ext>
              </a:extLst>
            </p:cNvPr>
            <p:cNvSpPr/>
            <p:nvPr/>
          </p:nvSpPr>
          <p:spPr>
            <a:xfrm rot="2688700">
              <a:off x="3794125" y="-128588"/>
              <a:ext cx="1490663" cy="1489076"/>
            </a:xfrm>
            <a:custGeom>
              <a:avLst/>
              <a:gdLst>
                <a:gd name="connsiteX0" fmla="*/ 0 w 1489710"/>
                <a:gd name="connsiteY0" fmla="*/ 616740 h 1489710"/>
                <a:gd name="connsiteX1" fmla="*/ 620808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40"/>
                  </a:moveTo>
                  <a:lnTo>
                    <a:pt x="620808" y="0"/>
                  </a:lnTo>
                  <a:lnTo>
                    <a:pt x="1489710" y="0"/>
                  </a:lnTo>
                  <a:lnTo>
                    <a:pt x="1489710" y="1489710"/>
                  </a:lnTo>
                  <a:lnTo>
                    <a:pt x="0" y="148971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2" name="Полилиния: фигура 10">
              <a:extLst>
                <a:ext uri="{FF2B5EF4-FFF2-40B4-BE49-F238E27FC236}">
                  <a16:creationId xmlns:a16="http://schemas.microsoft.com/office/drawing/2014/main" id="{6A149CB9-E9F6-4973-BB43-02862976487A}"/>
                </a:ext>
              </a:extLst>
            </p:cNvPr>
            <p:cNvSpPr/>
            <p:nvPr/>
          </p:nvSpPr>
          <p:spPr>
            <a:xfrm rot="2688700">
              <a:off x="2982913" y="-320675"/>
              <a:ext cx="646112"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3" name="Полилиния: фигура 13">
              <a:extLst>
                <a:ext uri="{FF2B5EF4-FFF2-40B4-BE49-F238E27FC236}">
                  <a16:creationId xmlns:a16="http://schemas.microsoft.com/office/drawing/2014/main" id="{47668842-28F9-4DD9-B5EB-BFC4077406EB}"/>
                </a:ext>
              </a:extLst>
            </p:cNvPr>
            <p:cNvSpPr/>
            <p:nvPr/>
          </p:nvSpPr>
          <p:spPr>
            <a:xfrm rot="2688700">
              <a:off x="8551863" y="-320675"/>
              <a:ext cx="647700"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grpSp>
    </p:spTree>
    <p:extLst>
      <p:ext uri="{BB962C8B-B14F-4D97-AF65-F5344CB8AC3E}">
        <p14:creationId xmlns:p14="http://schemas.microsoft.com/office/powerpoint/2010/main" val="2124914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Прямоугольник 28">
            <a:extLst>
              <a:ext uri="{FF2B5EF4-FFF2-40B4-BE49-F238E27FC236}">
                <a16:creationId xmlns:a16="http://schemas.microsoft.com/office/drawing/2014/main" id="{8A0A4B2E-2560-4117-A770-DF23BDEC29BC}"/>
              </a:ext>
            </a:extLst>
          </p:cNvPr>
          <p:cNvSpPr/>
          <p:nvPr userDrawn="1"/>
        </p:nvSpPr>
        <p:spPr>
          <a:xfrm rot="5400000">
            <a:off x="2664108" y="-2664959"/>
            <a:ext cx="6841447" cy="12192003"/>
          </a:xfrm>
          <a:prstGeom prst="rect">
            <a:avLst/>
          </a:prstGeom>
          <a:solidFill>
            <a:srgbClr val="6A82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ru-RU" sz="1050" dirty="0"/>
          </a:p>
        </p:txBody>
      </p:sp>
      <p:grpSp>
        <p:nvGrpSpPr>
          <p:cNvPr id="18" name="Group 17">
            <a:extLst>
              <a:ext uri="{FF2B5EF4-FFF2-40B4-BE49-F238E27FC236}">
                <a16:creationId xmlns:a16="http://schemas.microsoft.com/office/drawing/2014/main" id="{F73D0A0D-855E-4342-B83E-424B4A493D5B}"/>
              </a:ext>
            </a:extLst>
          </p:cNvPr>
          <p:cNvGrpSpPr/>
          <p:nvPr userDrawn="1"/>
        </p:nvGrpSpPr>
        <p:grpSpPr>
          <a:xfrm>
            <a:off x="3050092" y="-564356"/>
            <a:ext cx="6216650" cy="1935163"/>
            <a:chOff x="2982913" y="-574675"/>
            <a:chExt cx="6216650" cy="1935163"/>
          </a:xfrm>
        </p:grpSpPr>
        <p:sp>
          <p:nvSpPr>
            <p:cNvPr id="19" name="Полилиния: фигура 12">
              <a:extLst>
                <a:ext uri="{FF2B5EF4-FFF2-40B4-BE49-F238E27FC236}">
                  <a16:creationId xmlns:a16="http://schemas.microsoft.com/office/drawing/2014/main" id="{085B9B80-E73A-49D3-BEDA-53569B9B82C5}"/>
                </a:ext>
              </a:extLst>
            </p:cNvPr>
            <p:cNvSpPr/>
            <p:nvPr/>
          </p:nvSpPr>
          <p:spPr>
            <a:xfrm rot="2688700">
              <a:off x="5514975" y="-574675"/>
              <a:ext cx="1157288" cy="1149350"/>
            </a:xfrm>
            <a:custGeom>
              <a:avLst/>
              <a:gdLst>
                <a:gd name="connsiteX0" fmla="*/ 0 w 1157505"/>
                <a:gd name="connsiteY0" fmla="*/ 1149920 h 1149920"/>
                <a:gd name="connsiteX1" fmla="*/ 1157505 w 1157505"/>
                <a:gd name="connsiteY1" fmla="*/ 0 h 1149920"/>
                <a:gd name="connsiteX2" fmla="*/ 1157505 w 1157505"/>
                <a:gd name="connsiteY2" fmla="*/ 1149920 h 1149920"/>
              </a:gdLst>
              <a:ahLst/>
              <a:cxnLst>
                <a:cxn ang="0">
                  <a:pos x="connsiteX0" y="connsiteY0"/>
                </a:cxn>
                <a:cxn ang="0">
                  <a:pos x="connsiteX1" y="connsiteY1"/>
                </a:cxn>
                <a:cxn ang="0">
                  <a:pos x="connsiteX2" y="connsiteY2"/>
                </a:cxn>
              </a:cxnLst>
              <a:rect l="l" t="t" r="r" b="b"/>
              <a:pathLst>
                <a:path w="1157505" h="1149920">
                  <a:moveTo>
                    <a:pt x="0" y="1149920"/>
                  </a:moveTo>
                  <a:lnTo>
                    <a:pt x="1157505" y="0"/>
                  </a:lnTo>
                  <a:lnTo>
                    <a:pt x="1157505" y="1149920"/>
                  </a:lnTo>
                  <a:close/>
                </a:path>
              </a:pathLst>
            </a:custGeom>
            <a:solidFill>
              <a:srgbClr val="40687C"/>
            </a:solidFill>
            <a:ln w="34925" cmpd="tri">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0" name="Полилиния: фигура 17">
              <a:extLst>
                <a:ext uri="{FF2B5EF4-FFF2-40B4-BE49-F238E27FC236}">
                  <a16:creationId xmlns:a16="http://schemas.microsoft.com/office/drawing/2014/main" id="{D9B488A2-B7A1-4CA1-88BA-3A3165C35DA2}"/>
                </a:ext>
              </a:extLst>
            </p:cNvPr>
            <p:cNvSpPr/>
            <p:nvPr/>
          </p:nvSpPr>
          <p:spPr>
            <a:xfrm rot="2688700">
              <a:off x="6907213" y="-128588"/>
              <a:ext cx="1490662" cy="1489076"/>
            </a:xfrm>
            <a:custGeom>
              <a:avLst/>
              <a:gdLst>
                <a:gd name="connsiteX0" fmla="*/ 0 w 1489710"/>
                <a:gd name="connsiteY0" fmla="*/ 616739 h 1489710"/>
                <a:gd name="connsiteX1" fmla="*/ 620807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39"/>
                  </a:moveTo>
                  <a:lnTo>
                    <a:pt x="620807" y="0"/>
                  </a:lnTo>
                  <a:lnTo>
                    <a:pt x="1489710" y="0"/>
                  </a:lnTo>
                  <a:lnTo>
                    <a:pt x="1489710" y="1489710"/>
                  </a:lnTo>
                  <a:lnTo>
                    <a:pt x="0" y="1489710"/>
                  </a:lnTo>
                  <a:close/>
                </a:path>
              </a:pathLst>
            </a:custGeom>
            <a:solidFill>
              <a:srgbClr val="40687C"/>
            </a:solidFill>
            <a:ln w="34925" cmpd="tri">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1" name="Полилиния: фигура 15">
              <a:extLst>
                <a:ext uri="{FF2B5EF4-FFF2-40B4-BE49-F238E27FC236}">
                  <a16:creationId xmlns:a16="http://schemas.microsoft.com/office/drawing/2014/main" id="{DB9CEB59-B971-4D1E-A99C-CF0DFF1FDA8A}"/>
                </a:ext>
              </a:extLst>
            </p:cNvPr>
            <p:cNvSpPr/>
            <p:nvPr/>
          </p:nvSpPr>
          <p:spPr>
            <a:xfrm rot="2688700">
              <a:off x="3794125" y="-128588"/>
              <a:ext cx="1490663" cy="1489076"/>
            </a:xfrm>
            <a:custGeom>
              <a:avLst/>
              <a:gdLst>
                <a:gd name="connsiteX0" fmla="*/ 0 w 1489710"/>
                <a:gd name="connsiteY0" fmla="*/ 616740 h 1489710"/>
                <a:gd name="connsiteX1" fmla="*/ 620808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40"/>
                  </a:moveTo>
                  <a:lnTo>
                    <a:pt x="620808" y="0"/>
                  </a:lnTo>
                  <a:lnTo>
                    <a:pt x="1489710" y="0"/>
                  </a:lnTo>
                  <a:lnTo>
                    <a:pt x="1489710" y="1489710"/>
                  </a:lnTo>
                  <a:lnTo>
                    <a:pt x="0" y="1489710"/>
                  </a:lnTo>
                  <a:close/>
                </a:path>
              </a:pathLst>
            </a:custGeom>
            <a:solidFill>
              <a:srgbClr val="40687C"/>
            </a:solidFill>
            <a:ln w="34925" cmpd="tri">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2" name="Полилиния: фигура 10">
              <a:extLst>
                <a:ext uri="{FF2B5EF4-FFF2-40B4-BE49-F238E27FC236}">
                  <a16:creationId xmlns:a16="http://schemas.microsoft.com/office/drawing/2014/main" id="{D35FF125-B2DE-4DFF-98E7-47BFBBC8D29B}"/>
                </a:ext>
              </a:extLst>
            </p:cNvPr>
            <p:cNvSpPr/>
            <p:nvPr/>
          </p:nvSpPr>
          <p:spPr>
            <a:xfrm rot="2688700">
              <a:off x="2982913" y="-320675"/>
              <a:ext cx="646112"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40687C"/>
            </a:solidFill>
            <a:ln w="34925" cmpd="tri">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3" name="Полилиния: фигура 13">
              <a:extLst>
                <a:ext uri="{FF2B5EF4-FFF2-40B4-BE49-F238E27FC236}">
                  <a16:creationId xmlns:a16="http://schemas.microsoft.com/office/drawing/2014/main" id="{9457471C-F75F-4E84-A15D-1A45630B30B0}"/>
                </a:ext>
              </a:extLst>
            </p:cNvPr>
            <p:cNvSpPr/>
            <p:nvPr/>
          </p:nvSpPr>
          <p:spPr>
            <a:xfrm rot="2688700">
              <a:off x="8551863" y="-320675"/>
              <a:ext cx="647700"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40687C"/>
            </a:solidFill>
            <a:ln w="34925" cmpd="tri">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grpSp>
      <p:sp>
        <p:nvSpPr>
          <p:cNvPr id="2" name="Title 1">
            <a:extLst>
              <a:ext uri="{FF2B5EF4-FFF2-40B4-BE49-F238E27FC236}">
                <a16:creationId xmlns:a16="http://schemas.microsoft.com/office/drawing/2014/main" id="{1E1D4EA1-98F1-4D52-9AB2-178179FB9613}"/>
              </a:ext>
            </a:extLst>
          </p:cNvPr>
          <p:cNvSpPr>
            <a:spLocks noGrp="1"/>
          </p:cNvSpPr>
          <p:nvPr>
            <p:ph type="title" hasCustomPrompt="1"/>
          </p:nvPr>
        </p:nvSpPr>
        <p:spPr>
          <a:xfrm>
            <a:off x="266197" y="403226"/>
            <a:ext cx="11637271" cy="945588"/>
          </a:xfrm>
        </p:spPr>
        <p:txBody>
          <a:bodyPr anchor="t">
            <a:normAutofit/>
          </a:bodyPr>
          <a:lstStyle>
            <a:lvl1pPr algn="ctr">
              <a:defRPr lang="en-US" sz="2400" kern="1200" dirty="0">
                <a:solidFill>
                  <a:schemeClr val="bg1"/>
                </a:solidFill>
                <a:latin typeface="Century Gothic" panose="020B0502020202020204" pitchFamily="34" charset="0"/>
                <a:ea typeface="+mn-ea"/>
                <a:cs typeface="+mn-cs"/>
              </a:defRPr>
            </a:lvl1pPr>
          </a:lstStyle>
          <a:p>
            <a:r>
              <a:rPr lang="en-US" dirty="0"/>
              <a:t>CLICK TO EDIT MASTER TITLE STYLE</a:t>
            </a:r>
          </a:p>
        </p:txBody>
      </p:sp>
    </p:spTree>
    <p:extLst>
      <p:ext uri="{BB962C8B-B14F-4D97-AF65-F5344CB8AC3E}">
        <p14:creationId xmlns:p14="http://schemas.microsoft.com/office/powerpoint/2010/main" val="599442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5F00FF-9C6D-4C1D-BA10-0F325A2E9586}"/>
              </a:ext>
            </a:extLst>
          </p:cNvPr>
          <p:cNvSpPr/>
          <p:nvPr userDrawn="1"/>
        </p:nvSpPr>
        <p:spPr>
          <a:xfrm>
            <a:off x="0" y="0"/>
            <a:ext cx="12192000" cy="3600110"/>
          </a:xfrm>
          <a:prstGeom prst="rect">
            <a:avLst/>
          </a:prstGeom>
          <a:solidFill>
            <a:srgbClr val="6A8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Rounded Corners 8">
            <a:extLst>
              <a:ext uri="{FF2B5EF4-FFF2-40B4-BE49-F238E27FC236}">
                <a16:creationId xmlns:a16="http://schemas.microsoft.com/office/drawing/2014/main" id="{EAC1FFAE-66DB-4219-93A4-3552C130E347}"/>
              </a:ext>
            </a:extLst>
          </p:cNvPr>
          <p:cNvSpPr/>
          <p:nvPr userDrawn="1"/>
        </p:nvSpPr>
        <p:spPr>
          <a:xfrm>
            <a:off x="0" y="3600110"/>
            <a:ext cx="12192000" cy="325788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Rounded Corners 9">
            <a:extLst>
              <a:ext uri="{FF2B5EF4-FFF2-40B4-BE49-F238E27FC236}">
                <a16:creationId xmlns:a16="http://schemas.microsoft.com/office/drawing/2014/main" id="{6F13464F-2992-45B5-A184-8A6007F4850B}"/>
              </a:ext>
            </a:extLst>
          </p:cNvPr>
          <p:cNvSpPr/>
          <p:nvPr userDrawn="1"/>
        </p:nvSpPr>
        <p:spPr>
          <a:xfrm>
            <a:off x="8475446" y="1161357"/>
            <a:ext cx="3474237" cy="5472000"/>
          </a:xfrm>
          <a:prstGeom prst="roundRect">
            <a:avLst>
              <a:gd name="adj" fmla="val 0"/>
            </a:avLst>
          </a:prstGeom>
          <a:solidFill>
            <a:srgbClr val="40687C"/>
          </a:solidFill>
          <a:ln w="19050">
            <a:solidFill>
              <a:srgbClr val="6A8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1" name="Group 10">
            <a:extLst>
              <a:ext uri="{FF2B5EF4-FFF2-40B4-BE49-F238E27FC236}">
                <a16:creationId xmlns:a16="http://schemas.microsoft.com/office/drawing/2014/main" id="{B614105E-03E8-445A-90F2-609CF778877E}"/>
              </a:ext>
            </a:extLst>
          </p:cNvPr>
          <p:cNvGrpSpPr/>
          <p:nvPr userDrawn="1"/>
        </p:nvGrpSpPr>
        <p:grpSpPr>
          <a:xfrm flipH="1">
            <a:off x="2987675" y="-580735"/>
            <a:ext cx="6216650" cy="1935163"/>
            <a:chOff x="2982913" y="-574675"/>
            <a:chExt cx="6216650" cy="1935163"/>
          </a:xfrm>
        </p:grpSpPr>
        <p:sp>
          <p:nvSpPr>
            <p:cNvPr id="12" name="Полилиния: фигура 12">
              <a:extLst>
                <a:ext uri="{FF2B5EF4-FFF2-40B4-BE49-F238E27FC236}">
                  <a16:creationId xmlns:a16="http://schemas.microsoft.com/office/drawing/2014/main" id="{B483E038-368A-4C9F-9820-AE41EC03799B}"/>
                </a:ext>
              </a:extLst>
            </p:cNvPr>
            <p:cNvSpPr/>
            <p:nvPr/>
          </p:nvSpPr>
          <p:spPr>
            <a:xfrm rot="2688700">
              <a:off x="5514975" y="-574675"/>
              <a:ext cx="1157288" cy="1149350"/>
            </a:xfrm>
            <a:custGeom>
              <a:avLst/>
              <a:gdLst>
                <a:gd name="connsiteX0" fmla="*/ 0 w 1157505"/>
                <a:gd name="connsiteY0" fmla="*/ 1149920 h 1149920"/>
                <a:gd name="connsiteX1" fmla="*/ 1157505 w 1157505"/>
                <a:gd name="connsiteY1" fmla="*/ 0 h 1149920"/>
                <a:gd name="connsiteX2" fmla="*/ 1157505 w 1157505"/>
                <a:gd name="connsiteY2" fmla="*/ 1149920 h 1149920"/>
              </a:gdLst>
              <a:ahLst/>
              <a:cxnLst>
                <a:cxn ang="0">
                  <a:pos x="connsiteX0" y="connsiteY0"/>
                </a:cxn>
                <a:cxn ang="0">
                  <a:pos x="connsiteX1" y="connsiteY1"/>
                </a:cxn>
                <a:cxn ang="0">
                  <a:pos x="connsiteX2" y="connsiteY2"/>
                </a:cxn>
              </a:cxnLst>
              <a:rect l="l" t="t" r="r" b="b"/>
              <a:pathLst>
                <a:path w="1157505" h="1149920">
                  <a:moveTo>
                    <a:pt x="0" y="1149920"/>
                  </a:moveTo>
                  <a:lnTo>
                    <a:pt x="1157505" y="0"/>
                  </a:lnTo>
                  <a:lnTo>
                    <a:pt x="1157505" y="114992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3" name="Полилиния: фигура 17">
              <a:extLst>
                <a:ext uri="{FF2B5EF4-FFF2-40B4-BE49-F238E27FC236}">
                  <a16:creationId xmlns:a16="http://schemas.microsoft.com/office/drawing/2014/main" id="{7341419B-9083-4737-9BB0-E8D0390907EC}"/>
                </a:ext>
              </a:extLst>
            </p:cNvPr>
            <p:cNvSpPr/>
            <p:nvPr/>
          </p:nvSpPr>
          <p:spPr>
            <a:xfrm rot="2688700">
              <a:off x="6907213" y="-128588"/>
              <a:ext cx="1490662" cy="1489076"/>
            </a:xfrm>
            <a:custGeom>
              <a:avLst/>
              <a:gdLst>
                <a:gd name="connsiteX0" fmla="*/ 0 w 1489710"/>
                <a:gd name="connsiteY0" fmla="*/ 616739 h 1489710"/>
                <a:gd name="connsiteX1" fmla="*/ 620807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39"/>
                  </a:moveTo>
                  <a:lnTo>
                    <a:pt x="620807" y="0"/>
                  </a:lnTo>
                  <a:lnTo>
                    <a:pt x="1489710" y="0"/>
                  </a:lnTo>
                  <a:lnTo>
                    <a:pt x="1489710" y="1489710"/>
                  </a:lnTo>
                  <a:lnTo>
                    <a:pt x="0" y="148971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4" name="Полилиния: фигура 15">
              <a:extLst>
                <a:ext uri="{FF2B5EF4-FFF2-40B4-BE49-F238E27FC236}">
                  <a16:creationId xmlns:a16="http://schemas.microsoft.com/office/drawing/2014/main" id="{C15068D9-07BB-4882-9BC2-11C67EE4D1B6}"/>
                </a:ext>
              </a:extLst>
            </p:cNvPr>
            <p:cNvSpPr/>
            <p:nvPr/>
          </p:nvSpPr>
          <p:spPr>
            <a:xfrm rot="2688700">
              <a:off x="3794125" y="-128588"/>
              <a:ext cx="1490663" cy="1489076"/>
            </a:xfrm>
            <a:custGeom>
              <a:avLst/>
              <a:gdLst>
                <a:gd name="connsiteX0" fmla="*/ 0 w 1489710"/>
                <a:gd name="connsiteY0" fmla="*/ 616740 h 1489710"/>
                <a:gd name="connsiteX1" fmla="*/ 620808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40"/>
                  </a:moveTo>
                  <a:lnTo>
                    <a:pt x="620808" y="0"/>
                  </a:lnTo>
                  <a:lnTo>
                    <a:pt x="1489710" y="0"/>
                  </a:lnTo>
                  <a:lnTo>
                    <a:pt x="1489710" y="1489710"/>
                  </a:lnTo>
                  <a:lnTo>
                    <a:pt x="0" y="148971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5" name="Полилиния: фигура 10">
              <a:extLst>
                <a:ext uri="{FF2B5EF4-FFF2-40B4-BE49-F238E27FC236}">
                  <a16:creationId xmlns:a16="http://schemas.microsoft.com/office/drawing/2014/main" id="{64812056-FC33-4A74-95D9-6A8B85417C4E}"/>
                </a:ext>
              </a:extLst>
            </p:cNvPr>
            <p:cNvSpPr/>
            <p:nvPr/>
          </p:nvSpPr>
          <p:spPr>
            <a:xfrm rot="2688700">
              <a:off x="2982913" y="-320675"/>
              <a:ext cx="646112"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dirty="0"/>
            </a:p>
          </p:txBody>
        </p:sp>
        <p:sp>
          <p:nvSpPr>
            <p:cNvPr id="16" name="Полилиния: фигура 13">
              <a:extLst>
                <a:ext uri="{FF2B5EF4-FFF2-40B4-BE49-F238E27FC236}">
                  <a16:creationId xmlns:a16="http://schemas.microsoft.com/office/drawing/2014/main" id="{1FF84DA7-3B36-4AC6-9A01-446CB8DCA7BC}"/>
                </a:ext>
              </a:extLst>
            </p:cNvPr>
            <p:cNvSpPr/>
            <p:nvPr/>
          </p:nvSpPr>
          <p:spPr>
            <a:xfrm rot="2688700">
              <a:off x="8551863" y="-320675"/>
              <a:ext cx="647700"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grpSp>
      <p:sp>
        <p:nvSpPr>
          <p:cNvPr id="2" name="Title 1">
            <a:extLst>
              <a:ext uri="{FF2B5EF4-FFF2-40B4-BE49-F238E27FC236}">
                <a16:creationId xmlns:a16="http://schemas.microsoft.com/office/drawing/2014/main" id="{CD32445A-6E54-4AAB-9280-95DE10044836}"/>
              </a:ext>
            </a:extLst>
          </p:cNvPr>
          <p:cNvSpPr>
            <a:spLocks noGrp="1"/>
          </p:cNvSpPr>
          <p:nvPr>
            <p:ph type="title" hasCustomPrompt="1"/>
          </p:nvPr>
        </p:nvSpPr>
        <p:spPr>
          <a:xfrm>
            <a:off x="508275" y="226300"/>
            <a:ext cx="11188589" cy="704157"/>
          </a:xfrm>
        </p:spPr>
        <p:txBody>
          <a:bodyPr anchor="b">
            <a:normAutofit/>
          </a:bodyPr>
          <a:lstStyle>
            <a:lvl1pPr>
              <a:defRPr lang="en-US" sz="3200" kern="1200" dirty="0">
                <a:solidFill>
                  <a:schemeClr val="bg1"/>
                </a:solidFill>
                <a:latin typeface="Century Gothic" panose="020B0502020202020204" pitchFamily="34" charset="0"/>
                <a:ea typeface="+mn-ea"/>
                <a:cs typeface="+mn-cs"/>
              </a:defRPr>
            </a:lvl1pPr>
          </a:lstStyle>
          <a:p>
            <a:r>
              <a:rPr lang="en-US" dirty="0"/>
              <a:t>CLICK TO EDIT MASTER TITLE STYLE</a:t>
            </a:r>
          </a:p>
        </p:txBody>
      </p:sp>
      <p:sp>
        <p:nvSpPr>
          <p:cNvPr id="3" name="Content Placeholder 2">
            <a:extLst>
              <a:ext uri="{FF2B5EF4-FFF2-40B4-BE49-F238E27FC236}">
                <a16:creationId xmlns:a16="http://schemas.microsoft.com/office/drawing/2014/main" id="{D541A478-0885-4F05-8D53-B833B4CA576C}"/>
              </a:ext>
            </a:extLst>
          </p:cNvPr>
          <p:cNvSpPr>
            <a:spLocks noGrp="1"/>
          </p:cNvSpPr>
          <p:nvPr>
            <p:ph idx="1"/>
          </p:nvPr>
        </p:nvSpPr>
        <p:spPr>
          <a:xfrm>
            <a:off x="495136" y="1187414"/>
            <a:ext cx="7737994" cy="5444286"/>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4EC1AF-3B34-4B97-BADE-332955EE5671}"/>
              </a:ext>
            </a:extLst>
          </p:cNvPr>
          <p:cNvSpPr>
            <a:spLocks noGrp="1"/>
          </p:cNvSpPr>
          <p:nvPr>
            <p:ph type="body" sz="half" idx="2"/>
          </p:nvPr>
        </p:nvSpPr>
        <p:spPr>
          <a:xfrm>
            <a:off x="8750643" y="1610476"/>
            <a:ext cx="2946222" cy="4649647"/>
          </a:xfrm>
        </p:spPr>
        <p:txBody>
          <a:bodyPr>
            <a:normAutofit/>
          </a:bodyPr>
          <a:lstStyle>
            <a:lvl1pPr marL="0" indent="0">
              <a:lnSpc>
                <a:spcPct val="100000"/>
              </a:lnSpc>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425466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rgbClr val="6A828E"/>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5CCE512-2727-4AC7-96BA-88785AC40D6A}"/>
              </a:ext>
            </a:extLst>
          </p:cNvPr>
          <p:cNvSpPr/>
          <p:nvPr userDrawn="1"/>
        </p:nvSpPr>
        <p:spPr>
          <a:xfrm>
            <a:off x="6096000" y="0"/>
            <a:ext cx="6096000" cy="6858000"/>
          </a:xfrm>
          <a:prstGeom prst="rect">
            <a:avLst/>
          </a:prstGeom>
          <a:solidFill>
            <a:srgbClr val="406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050D9F73-C536-4DBB-ABC7-3AF2DA8AE782}"/>
              </a:ext>
            </a:extLst>
          </p:cNvPr>
          <p:cNvGrpSpPr/>
          <p:nvPr userDrawn="1"/>
        </p:nvGrpSpPr>
        <p:grpSpPr>
          <a:xfrm rot="16200000" flipH="1">
            <a:off x="-2712790" y="2451892"/>
            <a:ext cx="6216650" cy="1935163"/>
            <a:chOff x="2982913" y="-574675"/>
            <a:chExt cx="6216650" cy="1935163"/>
          </a:xfrm>
        </p:grpSpPr>
        <p:sp>
          <p:nvSpPr>
            <p:cNvPr id="10" name="Полилиния: фигура 12">
              <a:extLst>
                <a:ext uri="{FF2B5EF4-FFF2-40B4-BE49-F238E27FC236}">
                  <a16:creationId xmlns:a16="http://schemas.microsoft.com/office/drawing/2014/main" id="{C83744E3-B76D-47B1-9922-6AE5D1BABC1C}"/>
                </a:ext>
              </a:extLst>
            </p:cNvPr>
            <p:cNvSpPr/>
            <p:nvPr/>
          </p:nvSpPr>
          <p:spPr>
            <a:xfrm rot="2688700">
              <a:off x="5514975" y="-574675"/>
              <a:ext cx="1157288" cy="1149350"/>
            </a:xfrm>
            <a:custGeom>
              <a:avLst/>
              <a:gdLst>
                <a:gd name="connsiteX0" fmla="*/ 0 w 1157505"/>
                <a:gd name="connsiteY0" fmla="*/ 1149920 h 1149920"/>
                <a:gd name="connsiteX1" fmla="*/ 1157505 w 1157505"/>
                <a:gd name="connsiteY1" fmla="*/ 0 h 1149920"/>
                <a:gd name="connsiteX2" fmla="*/ 1157505 w 1157505"/>
                <a:gd name="connsiteY2" fmla="*/ 1149920 h 1149920"/>
              </a:gdLst>
              <a:ahLst/>
              <a:cxnLst>
                <a:cxn ang="0">
                  <a:pos x="connsiteX0" y="connsiteY0"/>
                </a:cxn>
                <a:cxn ang="0">
                  <a:pos x="connsiteX1" y="connsiteY1"/>
                </a:cxn>
                <a:cxn ang="0">
                  <a:pos x="connsiteX2" y="connsiteY2"/>
                </a:cxn>
              </a:cxnLst>
              <a:rect l="l" t="t" r="r" b="b"/>
              <a:pathLst>
                <a:path w="1157505" h="1149920">
                  <a:moveTo>
                    <a:pt x="0" y="1149920"/>
                  </a:moveTo>
                  <a:lnTo>
                    <a:pt x="1157505" y="0"/>
                  </a:lnTo>
                  <a:lnTo>
                    <a:pt x="1157505" y="114992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00"/>
            </a:p>
          </p:txBody>
        </p:sp>
        <p:sp>
          <p:nvSpPr>
            <p:cNvPr id="11" name="Полилиния: фигура 17">
              <a:extLst>
                <a:ext uri="{FF2B5EF4-FFF2-40B4-BE49-F238E27FC236}">
                  <a16:creationId xmlns:a16="http://schemas.microsoft.com/office/drawing/2014/main" id="{73D22470-9745-4871-B80A-F5051ED2F97E}"/>
                </a:ext>
              </a:extLst>
            </p:cNvPr>
            <p:cNvSpPr/>
            <p:nvPr/>
          </p:nvSpPr>
          <p:spPr>
            <a:xfrm rot="2688700">
              <a:off x="6907213" y="-128588"/>
              <a:ext cx="1490662" cy="1489076"/>
            </a:xfrm>
            <a:custGeom>
              <a:avLst/>
              <a:gdLst>
                <a:gd name="connsiteX0" fmla="*/ 0 w 1489710"/>
                <a:gd name="connsiteY0" fmla="*/ 616739 h 1489710"/>
                <a:gd name="connsiteX1" fmla="*/ 620807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39"/>
                  </a:moveTo>
                  <a:lnTo>
                    <a:pt x="620807" y="0"/>
                  </a:lnTo>
                  <a:lnTo>
                    <a:pt x="1489710" y="0"/>
                  </a:lnTo>
                  <a:lnTo>
                    <a:pt x="1489710" y="1489710"/>
                  </a:lnTo>
                  <a:lnTo>
                    <a:pt x="0" y="148971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00" dirty="0"/>
            </a:p>
          </p:txBody>
        </p:sp>
        <p:sp>
          <p:nvSpPr>
            <p:cNvPr id="12" name="Полилиния: фигура 15">
              <a:extLst>
                <a:ext uri="{FF2B5EF4-FFF2-40B4-BE49-F238E27FC236}">
                  <a16:creationId xmlns:a16="http://schemas.microsoft.com/office/drawing/2014/main" id="{8B3CC523-A8E9-4939-A4CB-A92EE895BF7A}"/>
                </a:ext>
              </a:extLst>
            </p:cNvPr>
            <p:cNvSpPr/>
            <p:nvPr/>
          </p:nvSpPr>
          <p:spPr>
            <a:xfrm rot="2688700">
              <a:off x="3794125" y="-128588"/>
              <a:ext cx="1490663" cy="1489076"/>
            </a:xfrm>
            <a:custGeom>
              <a:avLst/>
              <a:gdLst>
                <a:gd name="connsiteX0" fmla="*/ 0 w 1489710"/>
                <a:gd name="connsiteY0" fmla="*/ 616740 h 1489710"/>
                <a:gd name="connsiteX1" fmla="*/ 620808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40"/>
                  </a:moveTo>
                  <a:lnTo>
                    <a:pt x="620808" y="0"/>
                  </a:lnTo>
                  <a:lnTo>
                    <a:pt x="1489710" y="0"/>
                  </a:lnTo>
                  <a:lnTo>
                    <a:pt x="1489710" y="1489710"/>
                  </a:lnTo>
                  <a:lnTo>
                    <a:pt x="0" y="148971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00" dirty="0"/>
            </a:p>
          </p:txBody>
        </p:sp>
        <p:sp>
          <p:nvSpPr>
            <p:cNvPr id="13" name="Полилиния: фигура 10">
              <a:extLst>
                <a:ext uri="{FF2B5EF4-FFF2-40B4-BE49-F238E27FC236}">
                  <a16:creationId xmlns:a16="http://schemas.microsoft.com/office/drawing/2014/main" id="{44FEB0E8-C4D3-4C25-82DE-070308039F7C}"/>
                </a:ext>
              </a:extLst>
            </p:cNvPr>
            <p:cNvSpPr/>
            <p:nvPr/>
          </p:nvSpPr>
          <p:spPr>
            <a:xfrm rot="2688700">
              <a:off x="2982913" y="-320675"/>
              <a:ext cx="646112"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00"/>
            </a:p>
          </p:txBody>
        </p:sp>
        <p:sp>
          <p:nvSpPr>
            <p:cNvPr id="14" name="Полилиния: фигура 13">
              <a:extLst>
                <a:ext uri="{FF2B5EF4-FFF2-40B4-BE49-F238E27FC236}">
                  <a16:creationId xmlns:a16="http://schemas.microsoft.com/office/drawing/2014/main" id="{388B51B0-32B1-4F5D-A34B-A10B6FF45793}"/>
                </a:ext>
              </a:extLst>
            </p:cNvPr>
            <p:cNvSpPr/>
            <p:nvPr/>
          </p:nvSpPr>
          <p:spPr>
            <a:xfrm rot="2688700">
              <a:off x="8551863" y="-320675"/>
              <a:ext cx="647700"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00"/>
            </a:p>
          </p:txBody>
        </p:sp>
      </p:grpSp>
      <p:sp>
        <p:nvSpPr>
          <p:cNvPr id="8" name="Rectangle 7">
            <a:extLst>
              <a:ext uri="{FF2B5EF4-FFF2-40B4-BE49-F238E27FC236}">
                <a16:creationId xmlns:a16="http://schemas.microsoft.com/office/drawing/2014/main" id="{2DABE7EF-9BFF-43D8-B3E3-8B1A308EC4BD}"/>
              </a:ext>
            </a:extLst>
          </p:cNvPr>
          <p:cNvSpPr/>
          <p:nvPr userDrawn="1"/>
        </p:nvSpPr>
        <p:spPr>
          <a:xfrm>
            <a:off x="2307939" y="-4794"/>
            <a:ext cx="3788061" cy="6862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FAF42C05-0AC9-4246-A2D1-A1512FD165A7}"/>
              </a:ext>
            </a:extLst>
          </p:cNvPr>
          <p:cNvSpPr>
            <a:spLocks noGrp="1"/>
          </p:cNvSpPr>
          <p:nvPr>
            <p:ph type="title" hasCustomPrompt="1"/>
          </p:nvPr>
        </p:nvSpPr>
        <p:spPr>
          <a:xfrm>
            <a:off x="328760" y="355416"/>
            <a:ext cx="1782095" cy="678735"/>
          </a:xfrm>
        </p:spPr>
        <p:txBody>
          <a:bodyPr anchor="b"/>
          <a:lstStyle>
            <a:lvl1pPr>
              <a:defRPr sz="3200">
                <a:solidFill>
                  <a:schemeClr val="bg1"/>
                </a:solidFill>
              </a:defRPr>
            </a:lvl1pPr>
          </a:lstStyle>
          <a:p>
            <a:r>
              <a:rPr lang="en-US" dirty="0"/>
              <a:t>LABEL</a:t>
            </a:r>
          </a:p>
        </p:txBody>
      </p:sp>
      <p:sp>
        <p:nvSpPr>
          <p:cNvPr id="3" name="Picture Placeholder 2">
            <a:extLst>
              <a:ext uri="{FF2B5EF4-FFF2-40B4-BE49-F238E27FC236}">
                <a16:creationId xmlns:a16="http://schemas.microsoft.com/office/drawing/2014/main" id="{1B8A2584-11BE-41E0-AB0E-875B0F537046}"/>
              </a:ext>
            </a:extLst>
          </p:cNvPr>
          <p:cNvSpPr>
            <a:spLocks noGrp="1"/>
          </p:cNvSpPr>
          <p:nvPr>
            <p:ph type="pic" idx="1"/>
          </p:nvPr>
        </p:nvSpPr>
        <p:spPr>
          <a:xfrm>
            <a:off x="2438400" y="288758"/>
            <a:ext cx="3527502" cy="62885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DB2F9340-7EF4-4F19-8547-F395019A0F9A}"/>
              </a:ext>
            </a:extLst>
          </p:cNvPr>
          <p:cNvSpPr>
            <a:spLocks noGrp="1"/>
          </p:cNvSpPr>
          <p:nvPr>
            <p:ph type="body" sz="half" idx="2"/>
          </p:nvPr>
        </p:nvSpPr>
        <p:spPr>
          <a:xfrm>
            <a:off x="6293084" y="288757"/>
            <a:ext cx="5739658" cy="6288505"/>
          </a:xfrm>
        </p:spPr>
        <p:txBody>
          <a:bodyPr/>
          <a:lstStyle>
            <a:lvl1pPr marL="0" indent="0" algn="ctr">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599658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9D54EE-0D73-4FDC-8312-4E21BB23DB24}"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EBF0A-94C9-4A9B-BA1E-C21ADEFDACD6}" type="slidenum">
              <a:rPr lang="en-US" smtClean="0"/>
              <a:t>‹#›</a:t>
            </a:fld>
            <a:endParaRPr lang="en-US"/>
          </a:p>
        </p:txBody>
      </p:sp>
    </p:spTree>
    <p:extLst>
      <p:ext uri="{BB962C8B-B14F-4D97-AF65-F5344CB8AC3E}">
        <p14:creationId xmlns:p14="http://schemas.microsoft.com/office/powerpoint/2010/main" val="3996109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39D54EE-0D73-4FDC-8312-4E21BB23DB24}"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EBF0A-94C9-4A9B-BA1E-C21ADEFDACD6}" type="slidenum">
              <a:rPr lang="en-US" smtClean="0"/>
              <a:t>‹#›</a:t>
            </a:fld>
            <a:endParaRPr lang="en-US"/>
          </a:p>
        </p:txBody>
      </p:sp>
    </p:spTree>
    <p:extLst>
      <p:ext uri="{BB962C8B-B14F-4D97-AF65-F5344CB8AC3E}">
        <p14:creationId xmlns:p14="http://schemas.microsoft.com/office/powerpoint/2010/main" val="2958730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39D54EE-0D73-4FDC-8312-4E21BB23DB24}" type="datetimeFigureOut">
              <a:rPr lang="en-US" smtClean="0"/>
              <a:t>10/26/2021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0EBF0A-94C9-4A9B-BA1E-C21ADEFDACD6}" type="slidenum">
              <a:rPr lang="en-US" smtClean="0"/>
              <a:t>‹#›</a:t>
            </a:fld>
            <a:endParaRPr lang="en-US"/>
          </a:p>
        </p:txBody>
      </p:sp>
    </p:spTree>
    <p:extLst>
      <p:ext uri="{BB962C8B-B14F-4D97-AF65-F5344CB8AC3E}">
        <p14:creationId xmlns:p14="http://schemas.microsoft.com/office/powerpoint/2010/main" val="3971864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10/26/2021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
        <p:nvSpPr>
          <p:cNvPr id="8" name="Прямоугольник 28">
            <a:extLst>
              <a:ext uri="{FF2B5EF4-FFF2-40B4-BE49-F238E27FC236}">
                <a16:creationId xmlns:a16="http://schemas.microsoft.com/office/drawing/2014/main" id="{8A0A4B2E-2560-4117-A770-DF23BDEC29BC}"/>
              </a:ext>
            </a:extLst>
          </p:cNvPr>
          <p:cNvSpPr/>
          <p:nvPr userDrawn="1"/>
        </p:nvSpPr>
        <p:spPr>
          <a:xfrm rot="5400000">
            <a:off x="2664108" y="-2664959"/>
            <a:ext cx="6841447" cy="12192003"/>
          </a:xfrm>
          <a:prstGeom prst="rect">
            <a:avLst/>
          </a:prstGeom>
          <a:solidFill>
            <a:srgbClr val="6A82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ru-RU" sz="1050" dirty="0"/>
          </a:p>
        </p:txBody>
      </p:sp>
      <p:grpSp>
        <p:nvGrpSpPr>
          <p:cNvPr id="9" name="Group 8">
            <a:extLst>
              <a:ext uri="{FF2B5EF4-FFF2-40B4-BE49-F238E27FC236}">
                <a16:creationId xmlns:a16="http://schemas.microsoft.com/office/drawing/2014/main" id="{F73D0A0D-855E-4342-B83E-424B4A493D5B}"/>
              </a:ext>
            </a:extLst>
          </p:cNvPr>
          <p:cNvGrpSpPr/>
          <p:nvPr userDrawn="1"/>
        </p:nvGrpSpPr>
        <p:grpSpPr>
          <a:xfrm>
            <a:off x="3050092" y="-564356"/>
            <a:ext cx="6216650" cy="1935163"/>
            <a:chOff x="2982913" y="-574675"/>
            <a:chExt cx="6216650" cy="1935163"/>
          </a:xfrm>
        </p:grpSpPr>
        <p:sp>
          <p:nvSpPr>
            <p:cNvPr id="10" name="Полилиния: фигура 12">
              <a:extLst>
                <a:ext uri="{FF2B5EF4-FFF2-40B4-BE49-F238E27FC236}">
                  <a16:creationId xmlns:a16="http://schemas.microsoft.com/office/drawing/2014/main" id="{085B9B80-E73A-49D3-BEDA-53569B9B82C5}"/>
                </a:ext>
              </a:extLst>
            </p:cNvPr>
            <p:cNvSpPr/>
            <p:nvPr/>
          </p:nvSpPr>
          <p:spPr>
            <a:xfrm rot="2688700">
              <a:off x="5514975" y="-574675"/>
              <a:ext cx="1157288" cy="1149350"/>
            </a:xfrm>
            <a:custGeom>
              <a:avLst/>
              <a:gdLst>
                <a:gd name="connsiteX0" fmla="*/ 0 w 1157505"/>
                <a:gd name="connsiteY0" fmla="*/ 1149920 h 1149920"/>
                <a:gd name="connsiteX1" fmla="*/ 1157505 w 1157505"/>
                <a:gd name="connsiteY1" fmla="*/ 0 h 1149920"/>
                <a:gd name="connsiteX2" fmla="*/ 1157505 w 1157505"/>
                <a:gd name="connsiteY2" fmla="*/ 1149920 h 1149920"/>
              </a:gdLst>
              <a:ahLst/>
              <a:cxnLst>
                <a:cxn ang="0">
                  <a:pos x="connsiteX0" y="connsiteY0"/>
                </a:cxn>
                <a:cxn ang="0">
                  <a:pos x="connsiteX1" y="connsiteY1"/>
                </a:cxn>
                <a:cxn ang="0">
                  <a:pos x="connsiteX2" y="connsiteY2"/>
                </a:cxn>
              </a:cxnLst>
              <a:rect l="l" t="t" r="r" b="b"/>
              <a:pathLst>
                <a:path w="1157505" h="1149920">
                  <a:moveTo>
                    <a:pt x="0" y="1149920"/>
                  </a:moveTo>
                  <a:lnTo>
                    <a:pt x="1157505" y="0"/>
                  </a:lnTo>
                  <a:lnTo>
                    <a:pt x="1157505" y="1149920"/>
                  </a:lnTo>
                  <a:close/>
                </a:path>
              </a:pathLst>
            </a:custGeom>
            <a:solidFill>
              <a:srgbClr val="40687C"/>
            </a:solidFill>
            <a:ln w="34925" cmpd="tri">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1" name="Полилиния: фигура 17">
              <a:extLst>
                <a:ext uri="{FF2B5EF4-FFF2-40B4-BE49-F238E27FC236}">
                  <a16:creationId xmlns:a16="http://schemas.microsoft.com/office/drawing/2014/main" id="{D9B488A2-B7A1-4CA1-88BA-3A3165C35DA2}"/>
                </a:ext>
              </a:extLst>
            </p:cNvPr>
            <p:cNvSpPr/>
            <p:nvPr/>
          </p:nvSpPr>
          <p:spPr>
            <a:xfrm rot="2688700">
              <a:off x="6907213" y="-128588"/>
              <a:ext cx="1490662" cy="1489076"/>
            </a:xfrm>
            <a:custGeom>
              <a:avLst/>
              <a:gdLst>
                <a:gd name="connsiteX0" fmla="*/ 0 w 1489710"/>
                <a:gd name="connsiteY0" fmla="*/ 616739 h 1489710"/>
                <a:gd name="connsiteX1" fmla="*/ 620807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39"/>
                  </a:moveTo>
                  <a:lnTo>
                    <a:pt x="620807" y="0"/>
                  </a:lnTo>
                  <a:lnTo>
                    <a:pt x="1489710" y="0"/>
                  </a:lnTo>
                  <a:lnTo>
                    <a:pt x="1489710" y="1489710"/>
                  </a:lnTo>
                  <a:lnTo>
                    <a:pt x="0" y="1489710"/>
                  </a:lnTo>
                  <a:close/>
                </a:path>
              </a:pathLst>
            </a:custGeom>
            <a:solidFill>
              <a:srgbClr val="40687C"/>
            </a:solidFill>
            <a:ln w="34925" cmpd="tri">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2" name="Полилиния: фигура 15">
              <a:extLst>
                <a:ext uri="{FF2B5EF4-FFF2-40B4-BE49-F238E27FC236}">
                  <a16:creationId xmlns:a16="http://schemas.microsoft.com/office/drawing/2014/main" id="{DB9CEB59-B971-4D1E-A99C-CF0DFF1FDA8A}"/>
                </a:ext>
              </a:extLst>
            </p:cNvPr>
            <p:cNvSpPr/>
            <p:nvPr/>
          </p:nvSpPr>
          <p:spPr>
            <a:xfrm rot="2688700">
              <a:off x="3794125" y="-128588"/>
              <a:ext cx="1490663" cy="1489076"/>
            </a:xfrm>
            <a:custGeom>
              <a:avLst/>
              <a:gdLst>
                <a:gd name="connsiteX0" fmla="*/ 0 w 1489710"/>
                <a:gd name="connsiteY0" fmla="*/ 616740 h 1489710"/>
                <a:gd name="connsiteX1" fmla="*/ 620808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40"/>
                  </a:moveTo>
                  <a:lnTo>
                    <a:pt x="620808" y="0"/>
                  </a:lnTo>
                  <a:lnTo>
                    <a:pt x="1489710" y="0"/>
                  </a:lnTo>
                  <a:lnTo>
                    <a:pt x="1489710" y="1489710"/>
                  </a:lnTo>
                  <a:lnTo>
                    <a:pt x="0" y="1489710"/>
                  </a:lnTo>
                  <a:close/>
                </a:path>
              </a:pathLst>
            </a:custGeom>
            <a:solidFill>
              <a:srgbClr val="40687C"/>
            </a:solidFill>
            <a:ln w="34925" cmpd="tri">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3" name="Полилиния: фигура 10">
              <a:extLst>
                <a:ext uri="{FF2B5EF4-FFF2-40B4-BE49-F238E27FC236}">
                  <a16:creationId xmlns:a16="http://schemas.microsoft.com/office/drawing/2014/main" id="{D35FF125-B2DE-4DFF-98E7-47BFBBC8D29B}"/>
                </a:ext>
              </a:extLst>
            </p:cNvPr>
            <p:cNvSpPr/>
            <p:nvPr/>
          </p:nvSpPr>
          <p:spPr>
            <a:xfrm rot="2688700">
              <a:off x="2982913" y="-320675"/>
              <a:ext cx="646112"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40687C"/>
            </a:solidFill>
            <a:ln w="34925" cmpd="tri">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4" name="Полилиния: фигура 13">
              <a:extLst>
                <a:ext uri="{FF2B5EF4-FFF2-40B4-BE49-F238E27FC236}">
                  <a16:creationId xmlns:a16="http://schemas.microsoft.com/office/drawing/2014/main" id="{9457471C-F75F-4E84-A15D-1A45630B30B0}"/>
                </a:ext>
              </a:extLst>
            </p:cNvPr>
            <p:cNvSpPr/>
            <p:nvPr/>
          </p:nvSpPr>
          <p:spPr>
            <a:xfrm rot="2688700">
              <a:off x="8551863" y="-320675"/>
              <a:ext cx="647700"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40687C"/>
            </a:solidFill>
            <a:ln w="34925" cmpd="tri">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grpSp>
    </p:spTree>
    <p:extLst>
      <p:ext uri="{BB962C8B-B14F-4D97-AF65-F5344CB8AC3E}">
        <p14:creationId xmlns:p14="http://schemas.microsoft.com/office/powerpoint/2010/main" val="2203385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39D54EE-0D73-4FDC-8312-4E21BB23DB24}" type="datetimeFigureOut">
              <a:rPr lang="en-US" smtClean="0"/>
              <a:t>10/26/2021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360EBF0A-94C9-4A9B-BA1E-C21ADEFDACD6}" type="slidenum">
              <a:rPr lang="en-US" smtClean="0"/>
              <a:t>‹#›</a:t>
            </a:fld>
            <a:endParaRPr lang="en-US"/>
          </a:p>
        </p:txBody>
      </p:sp>
    </p:spTree>
    <p:extLst>
      <p:ext uri="{BB962C8B-B14F-4D97-AF65-F5344CB8AC3E}">
        <p14:creationId xmlns:p14="http://schemas.microsoft.com/office/powerpoint/2010/main" val="927097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10/26/2021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
        <p:nvSpPr>
          <p:cNvPr id="8" name="Rectangle 7">
            <a:extLst>
              <a:ext uri="{FF2B5EF4-FFF2-40B4-BE49-F238E27FC236}">
                <a16:creationId xmlns:a16="http://schemas.microsoft.com/office/drawing/2014/main" id="{6E5F00FF-9C6D-4C1D-BA10-0F325A2E9586}"/>
              </a:ext>
            </a:extLst>
          </p:cNvPr>
          <p:cNvSpPr/>
          <p:nvPr userDrawn="1"/>
        </p:nvSpPr>
        <p:spPr>
          <a:xfrm>
            <a:off x="0" y="0"/>
            <a:ext cx="12192000" cy="3600110"/>
          </a:xfrm>
          <a:prstGeom prst="rect">
            <a:avLst/>
          </a:prstGeom>
          <a:solidFill>
            <a:srgbClr val="6A82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Rounded Corners 8">
            <a:extLst>
              <a:ext uri="{FF2B5EF4-FFF2-40B4-BE49-F238E27FC236}">
                <a16:creationId xmlns:a16="http://schemas.microsoft.com/office/drawing/2014/main" id="{EAC1FFAE-66DB-4219-93A4-3552C130E347}"/>
              </a:ext>
            </a:extLst>
          </p:cNvPr>
          <p:cNvSpPr/>
          <p:nvPr userDrawn="1"/>
        </p:nvSpPr>
        <p:spPr>
          <a:xfrm>
            <a:off x="0" y="3600110"/>
            <a:ext cx="12192000" cy="325788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Rounded Corners 9">
            <a:extLst>
              <a:ext uri="{FF2B5EF4-FFF2-40B4-BE49-F238E27FC236}">
                <a16:creationId xmlns:a16="http://schemas.microsoft.com/office/drawing/2014/main" id="{6F13464F-2992-45B5-A184-8A6007F4850B}"/>
              </a:ext>
            </a:extLst>
          </p:cNvPr>
          <p:cNvSpPr/>
          <p:nvPr userDrawn="1"/>
        </p:nvSpPr>
        <p:spPr>
          <a:xfrm>
            <a:off x="8475446" y="1161357"/>
            <a:ext cx="3474237" cy="5472000"/>
          </a:xfrm>
          <a:prstGeom prst="roundRect">
            <a:avLst>
              <a:gd name="adj" fmla="val 0"/>
            </a:avLst>
          </a:prstGeom>
          <a:solidFill>
            <a:srgbClr val="40687C"/>
          </a:solidFill>
          <a:ln w="19050">
            <a:solidFill>
              <a:srgbClr val="6A8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1" name="Group 10">
            <a:extLst>
              <a:ext uri="{FF2B5EF4-FFF2-40B4-BE49-F238E27FC236}">
                <a16:creationId xmlns:a16="http://schemas.microsoft.com/office/drawing/2014/main" id="{B614105E-03E8-445A-90F2-609CF778877E}"/>
              </a:ext>
            </a:extLst>
          </p:cNvPr>
          <p:cNvGrpSpPr/>
          <p:nvPr userDrawn="1"/>
        </p:nvGrpSpPr>
        <p:grpSpPr>
          <a:xfrm flipH="1">
            <a:off x="2987675" y="-580735"/>
            <a:ext cx="6216650" cy="1935163"/>
            <a:chOff x="2982913" y="-574675"/>
            <a:chExt cx="6216650" cy="1935163"/>
          </a:xfrm>
        </p:grpSpPr>
        <p:sp>
          <p:nvSpPr>
            <p:cNvPr id="12" name="Полилиния: фигура 12">
              <a:extLst>
                <a:ext uri="{FF2B5EF4-FFF2-40B4-BE49-F238E27FC236}">
                  <a16:creationId xmlns:a16="http://schemas.microsoft.com/office/drawing/2014/main" id="{B483E038-368A-4C9F-9820-AE41EC03799B}"/>
                </a:ext>
              </a:extLst>
            </p:cNvPr>
            <p:cNvSpPr/>
            <p:nvPr/>
          </p:nvSpPr>
          <p:spPr>
            <a:xfrm rot="2688700">
              <a:off x="5514975" y="-574675"/>
              <a:ext cx="1157288" cy="1149350"/>
            </a:xfrm>
            <a:custGeom>
              <a:avLst/>
              <a:gdLst>
                <a:gd name="connsiteX0" fmla="*/ 0 w 1157505"/>
                <a:gd name="connsiteY0" fmla="*/ 1149920 h 1149920"/>
                <a:gd name="connsiteX1" fmla="*/ 1157505 w 1157505"/>
                <a:gd name="connsiteY1" fmla="*/ 0 h 1149920"/>
                <a:gd name="connsiteX2" fmla="*/ 1157505 w 1157505"/>
                <a:gd name="connsiteY2" fmla="*/ 1149920 h 1149920"/>
              </a:gdLst>
              <a:ahLst/>
              <a:cxnLst>
                <a:cxn ang="0">
                  <a:pos x="connsiteX0" y="connsiteY0"/>
                </a:cxn>
                <a:cxn ang="0">
                  <a:pos x="connsiteX1" y="connsiteY1"/>
                </a:cxn>
                <a:cxn ang="0">
                  <a:pos x="connsiteX2" y="connsiteY2"/>
                </a:cxn>
              </a:cxnLst>
              <a:rect l="l" t="t" r="r" b="b"/>
              <a:pathLst>
                <a:path w="1157505" h="1149920">
                  <a:moveTo>
                    <a:pt x="0" y="1149920"/>
                  </a:moveTo>
                  <a:lnTo>
                    <a:pt x="1157505" y="0"/>
                  </a:lnTo>
                  <a:lnTo>
                    <a:pt x="1157505" y="114992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3" name="Полилиния: фигура 17">
              <a:extLst>
                <a:ext uri="{FF2B5EF4-FFF2-40B4-BE49-F238E27FC236}">
                  <a16:creationId xmlns:a16="http://schemas.microsoft.com/office/drawing/2014/main" id="{7341419B-9083-4737-9BB0-E8D0390907EC}"/>
                </a:ext>
              </a:extLst>
            </p:cNvPr>
            <p:cNvSpPr/>
            <p:nvPr/>
          </p:nvSpPr>
          <p:spPr>
            <a:xfrm rot="2688700">
              <a:off x="6907213" y="-128588"/>
              <a:ext cx="1490662" cy="1489076"/>
            </a:xfrm>
            <a:custGeom>
              <a:avLst/>
              <a:gdLst>
                <a:gd name="connsiteX0" fmla="*/ 0 w 1489710"/>
                <a:gd name="connsiteY0" fmla="*/ 616739 h 1489710"/>
                <a:gd name="connsiteX1" fmla="*/ 620807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39"/>
                  </a:moveTo>
                  <a:lnTo>
                    <a:pt x="620807" y="0"/>
                  </a:lnTo>
                  <a:lnTo>
                    <a:pt x="1489710" y="0"/>
                  </a:lnTo>
                  <a:lnTo>
                    <a:pt x="1489710" y="1489710"/>
                  </a:lnTo>
                  <a:lnTo>
                    <a:pt x="0" y="148971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4" name="Полилиния: фигура 15">
              <a:extLst>
                <a:ext uri="{FF2B5EF4-FFF2-40B4-BE49-F238E27FC236}">
                  <a16:creationId xmlns:a16="http://schemas.microsoft.com/office/drawing/2014/main" id="{C15068D9-07BB-4882-9BC2-11C67EE4D1B6}"/>
                </a:ext>
              </a:extLst>
            </p:cNvPr>
            <p:cNvSpPr/>
            <p:nvPr/>
          </p:nvSpPr>
          <p:spPr>
            <a:xfrm rot="2688700">
              <a:off x="3794125" y="-128588"/>
              <a:ext cx="1490663" cy="1489076"/>
            </a:xfrm>
            <a:custGeom>
              <a:avLst/>
              <a:gdLst>
                <a:gd name="connsiteX0" fmla="*/ 0 w 1489710"/>
                <a:gd name="connsiteY0" fmla="*/ 616740 h 1489710"/>
                <a:gd name="connsiteX1" fmla="*/ 620808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40"/>
                  </a:moveTo>
                  <a:lnTo>
                    <a:pt x="620808" y="0"/>
                  </a:lnTo>
                  <a:lnTo>
                    <a:pt x="1489710" y="0"/>
                  </a:lnTo>
                  <a:lnTo>
                    <a:pt x="1489710" y="1489710"/>
                  </a:lnTo>
                  <a:lnTo>
                    <a:pt x="0" y="148971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5" name="Полилиния: фигура 10">
              <a:extLst>
                <a:ext uri="{FF2B5EF4-FFF2-40B4-BE49-F238E27FC236}">
                  <a16:creationId xmlns:a16="http://schemas.microsoft.com/office/drawing/2014/main" id="{64812056-FC33-4A74-95D9-6A8B85417C4E}"/>
                </a:ext>
              </a:extLst>
            </p:cNvPr>
            <p:cNvSpPr/>
            <p:nvPr/>
          </p:nvSpPr>
          <p:spPr>
            <a:xfrm rot="2688700">
              <a:off x="2982913" y="-320675"/>
              <a:ext cx="646112"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dirty="0"/>
            </a:p>
          </p:txBody>
        </p:sp>
        <p:sp>
          <p:nvSpPr>
            <p:cNvPr id="16" name="Полилиния: фигура 13">
              <a:extLst>
                <a:ext uri="{FF2B5EF4-FFF2-40B4-BE49-F238E27FC236}">
                  <a16:creationId xmlns:a16="http://schemas.microsoft.com/office/drawing/2014/main" id="{1FF84DA7-3B36-4AC6-9A01-446CB8DCA7BC}"/>
                </a:ext>
              </a:extLst>
            </p:cNvPr>
            <p:cNvSpPr/>
            <p:nvPr/>
          </p:nvSpPr>
          <p:spPr>
            <a:xfrm rot="2688700">
              <a:off x="8551863" y="-320675"/>
              <a:ext cx="647700"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grpSp>
    </p:spTree>
    <p:extLst>
      <p:ext uri="{BB962C8B-B14F-4D97-AF65-F5344CB8AC3E}">
        <p14:creationId xmlns:p14="http://schemas.microsoft.com/office/powerpoint/2010/main" val="2439758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
        <p:nvSpPr>
          <p:cNvPr id="8" name="Rectangle 7">
            <a:extLst>
              <a:ext uri="{FF2B5EF4-FFF2-40B4-BE49-F238E27FC236}">
                <a16:creationId xmlns:a16="http://schemas.microsoft.com/office/drawing/2014/main" id="{85CCE512-2727-4AC7-96BA-88785AC40D6A}"/>
              </a:ext>
            </a:extLst>
          </p:cNvPr>
          <p:cNvSpPr/>
          <p:nvPr userDrawn="1"/>
        </p:nvSpPr>
        <p:spPr>
          <a:xfrm>
            <a:off x="6096000" y="0"/>
            <a:ext cx="6096000" cy="6858000"/>
          </a:xfrm>
          <a:prstGeom prst="rect">
            <a:avLst/>
          </a:prstGeom>
          <a:solidFill>
            <a:srgbClr val="4068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050D9F73-C536-4DBB-ABC7-3AF2DA8AE782}"/>
              </a:ext>
            </a:extLst>
          </p:cNvPr>
          <p:cNvGrpSpPr/>
          <p:nvPr userDrawn="1"/>
        </p:nvGrpSpPr>
        <p:grpSpPr>
          <a:xfrm rot="16200000" flipH="1">
            <a:off x="-2712790" y="2451892"/>
            <a:ext cx="6216650" cy="1935163"/>
            <a:chOff x="2982913" y="-574675"/>
            <a:chExt cx="6216650" cy="1935163"/>
          </a:xfrm>
        </p:grpSpPr>
        <p:sp>
          <p:nvSpPr>
            <p:cNvPr id="10" name="Полилиния: фигура 12">
              <a:extLst>
                <a:ext uri="{FF2B5EF4-FFF2-40B4-BE49-F238E27FC236}">
                  <a16:creationId xmlns:a16="http://schemas.microsoft.com/office/drawing/2014/main" id="{C83744E3-B76D-47B1-9922-6AE5D1BABC1C}"/>
                </a:ext>
              </a:extLst>
            </p:cNvPr>
            <p:cNvSpPr/>
            <p:nvPr/>
          </p:nvSpPr>
          <p:spPr>
            <a:xfrm rot="2688700">
              <a:off x="5514975" y="-574675"/>
              <a:ext cx="1157288" cy="1149350"/>
            </a:xfrm>
            <a:custGeom>
              <a:avLst/>
              <a:gdLst>
                <a:gd name="connsiteX0" fmla="*/ 0 w 1157505"/>
                <a:gd name="connsiteY0" fmla="*/ 1149920 h 1149920"/>
                <a:gd name="connsiteX1" fmla="*/ 1157505 w 1157505"/>
                <a:gd name="connsiteY1" fmla="*/ 0 h 1149920"/>
                <a:gd name="connsiteX2" fmla="*/ 1157505 w 1157505"/>
                <a:gd name="connsiteY2" fmla="*/ 1149920 h 1149920"/>
              </a:gdLst>
              <a:ahLst/>
              <a:cxnLst>
                <a:cxn ang="0">
                  <a:pos x="connsiteX0" y="connsiteY0"/>
                </a:cxn>
                <a:cxn ang="0">
                  <a:pos x="connsiteX1" y="connsiteY1"/>
                </a:cxn>
                <a:cxn ang="0">
                  <a:pos x="connsiteX2" y="connsiteY2"/>
                </a:cxn>
              </a:cxnLst>
              <a:rect l="l" t="t" r="r" b="b"/>
              <a:pathLst>
                <a:path w="1157505" h="1149920">
                  <a:moveTo>
                    <a:pt x="0" y="1149920"/>
                  </a:moveTo>
                  <a:lnTo>
                    <a:pt x="1157505" y="0"/>
                  </a:lnTo>
                  <a:lnTo>
                    <a:pt x="1157505" y="114992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00"/>
            </a:p>
          </p:txBody>
        </p:sp>
        <p:sp>
          <p:nvSpPr>
            <p:cNvPr id="11" name="Полилиния: фигура 17">
              <a:extLst>
                <a:ext uri="{FF2B5EF4-FFF2-40B4-BE49-F238E27FC236}">
                  <a16:creationId xmlns:a16="http://schemas.microsoft.com/office/drawing/2014/main" id="{73D22470-9745-4871-B80A-F5051ED2F97E}"/>
                </a:ext>
              </a:extLst>
            </p:cNvPr>
            <p:cNvSpPr/>
            <p:nvPr/>
          </p:nvSpPr>
          <p:spPr>
            <a:xfrm rot="2688700">
              <a:off x="6907213" y="-128588"/>
              <a:ext cx="1490662" cy="1489076"/>
            </a:xfrm>
            <a:custGeom>
              <a:avLst/>
              <a:gdLst>
                <a:gd name="connsiteX0" fmla="*/ 0 w 1489710"/>
                <a:gd name="connsiteY0" fmla="*/ 616739 h 1489710"/>
                <a:gd name="connsiteX1" fmla="*/ 620807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39"/>
                  </a:moveTo>
                  <a:lnTo>
                    <a:pt x="620807" y="0"/>
                  </a:lnTo>
                  <a:lnTo>
                    <a:pt x="1489710" y="0"/>
                  </a:lnTo>
                  <a:lnTo>
                    <a:pt x="1489710" y="1489710"/>
                  </a:lnTo>
                  <a:lnTo>
                    <a:pt x="0" y="148971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00" dirty="0"/>
            </a:p>
          </p:txBody>
        </p:sp>
        <p:sp>
          <p:nvSpPr>
            <p:cNvPr id="12" name="Полилиния: фигура 15">
              <a:extLst>
                <a:ext uri="{FF2B5EF4-FFF2-40B4-BE49-F238E27FC236}">
                  <a16:creationId xmlns:a16="http://schemas.microsoft.com/office/drawing/2014/main" id="{8B3CC523-A8E9-4939-A4CB-A92EE895BF7A}"/>
                </a:ext>
              </a:extLst>
            </p:cNvPr>
            <p:cNvSpPr/>
            <p:nvPr/>
          </p:nvSpPr>
          <p:spPr>
            <a:xfrm rot="2688700">
              <a:off x="3794125" y="-128588"/>
              <a:ext cx="1490663" cy="1489076"/>
            </a:xfrm>
            <a:custGeom>
              <a:avLst/>
              <a:gdLst>
                <a:gd name="connsiteX0" fmla="*/ 0 w 1489710"/>
                <a:gd name="connsiteY0" fmla="*/ 616740 h 1489710"/>
                <a:gd name="connsiteX1" fmla="*/ 620808 w 1489710"/>
                <a:gd name="connsiteY1" fmla="*/ 0 h 1489710"/>
                <a:gd name="connsiteX2" fmla="*/ 1489710 w 1489710"/>
                <a:gd name="connsiteY2" fmla="*/ 0 h 1489710"/>
                <a:gd name="connsiteX3" fmla="*/ 1489710 w 1489710"/>
                <a:gd name="connsiteY3" fmla="*/ 1489710 h 1489710"/>
                <a:gd name="connsiteX4" fmla="*/ 0 w 1489710"/>
                <a:gd name="connsiteY4" fmla="*/ 1489710 h 1489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710" h="1489710">
                  <a:moveTo>
                    <a:pt x="0" y="616740"/>
                  </a:moveTo>
                  <a:lnTo>
                    <a:pt x="620808" y="0"/>
                  </a:lnTo>
                  <a:lnTo>
                    <a:pt x="1489710" y="0"/>
                  </a:lnTo>
                  <a:lnTo>
                    <a:pt x="1489710" y="1489710"/>
                  </a:lnTo>
                  <a:lnTo>
                    <a:pt x="0" y="1489710"/>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00" dirty="0"/>
            </a:p>
          </p:txBody>
        </p:sp>
        <p:sp>
          <p:nvSpPr>
            <p:cNvPr id="13" name="Полилиния: фигура 10">
              <a:extLst>
                <a:ext uri="{FF2B5EF4-FFF2-40B4-BE49-F238E27FC236}">
                  <a16:creationId xmlns:a16="http://schemas.microsoft.com/office/drawing/2014/main" id="{44FEB0E8-C4D3-4C25-82DE-070308039F7C}"/>
                </a:ext>
              </a:extLst>
            </p:cNvPr>
            <p:cNvSpPr/>
            <p:nvPr/>
          </p:nvSpPr>
          <p:spPr>
            <a:xfrm rot="2688700">
              <a:off x="2982913" y="-320675"/>
              <a:ext cx="646112"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00"/>
            </a:p>
          </p:txBody>
        </p:sp>
        <p:sp>
          <p:nvSpPr>
            <p:cNvPr id="14" name="Полилиния: фигура 13">
              <a:extLst>
                <a:ext uri="{FF2B5EF4-FFF2-40B4-BE49-F238E27FC236}">
                  <a16:creationId xmlns:a16="http://schemas.microsoft.com/office/drawing/2014/main" id="{388B51B0-32B1-4F5D-A34B-A10B6FF45793}"/>
                </a:ext>
              </a:extLst>
            </p:cNvPr>
            <p:cNvSpPr/>
            <p:nvPr/>
          </p:nvSpPr>
          <p:spPr>
            <a:xfrm rot="2688700">
              <a:off x="8551863" y="-320675"/>
              <a:ext cx="647700" cy="641350"/>
            </a:xfrm>
            <a:custGeom>
              <a:avLst/>
              <a:gdLst>
                <a:gd name="connsiteX0" fmla="*/ 0 w 646332"/>
                <a:gd name="connsiteY0" fmla="*/ 642097 h 642097"/>
                <a:gd name="connsiteX1" fmla="*/ 646332 w 646332"/>
                <a:gd name="connsiteY1" fmla="*/ 0 h 642097"/>
                <a:gd name="connsiteX2" fmla="*/ 646332 w 646332"/>
                <a:gd name="connsiteY2" fmla="*/ 642097 h 642097"/>
              </a:gdLst>
              <a:ahLst/>
              <a:cxnLst>
                <a:cxn ang="0">
                  <a:pos x="connsiteX0" y="connsiteY0"/>
                </a:cxn>
                <a:cxn ang="0">
                  <a:pos x="connsiteX1" y="connsiteY1"/>
                </a:cxn>
                <a:cxn ang="0">
                  <a:pos x="connsiteX2" y="connsiteY2"/>
                </a:cxn>
              </a:cxnLst>
              <a:rect l="l" t="t" r="r" b="b"/>
              <a:pathLst>
                <a:path w="646332" h="642097">
                  <a:moveTo>
                    <a:pt x="0" y="642097"/>
                  </a:moveTo>
                  <a:lnTo>
                    <a:pt x="646332" y="0"/>
                  </a:lnTo>
                  <a:lnTo>
                    <a:pt x="646332" y="642097"/>
                  </a:lnTo>
                  <a:close/>
                </a:path>
              </a:pathLst>
            </a:custGeom>
            <a:solidFill>
              <a:srgbClr val="4068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00"/>
            </a:p>
          </p:txBody>
        </p:sp>
      </p:grpSp>
      <p:sp>
        <p:nvSpPr>
          <p:cNvPr id="15" name="Rectangle 14">
            <a:extLst>
              <a:ext uri="{FF2B5EF4-FFF2-40B4-BE49-F238E27FC236}">
                <a16:creationId xmlns:a16="http://schemas.microsoft.com/office/drawing/2014/main" id="{2DABE7EF-9BFF-43D8-B3E3-8B1A308EC4BD}"/>
              </a:ext>
            </a:extLst>
          </p:cNvPr>
          <p:cNvSpPr/>
          <p:nvPr userDrawn="1"/>
        </p:nvSpPr>
        <p:spPr>
          <a:xfrm>
            <a:off x="2307939" y="-4794"/>
            <a:ext cx="3788061" cy="6862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715601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4">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39D54EE-0D73-4FDC-8312-4E21BB23DB24}" type="datetimeFigureOut">
              <a:rPr lang="en-US" smtClean="0"/>
              <a:t>10/26/2021</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60EBF0A-94C9-4A9B-BA1E-C21ADEFDACD6}" type="slidenum">
              <a:rPr lang="en-US" smtClean="0"/>
              <a:t>‹#›</a:t>
            </a:fld>
            <a:endParaRPr lang="en-US"/>
          </a:p>
        </p:txBody>
      </p:sp>
    </p:spTree>
    <p:extLst>
      <p:ext uri="{BB962C8B-B14F-4D97-AF65-F5344CB8AC3E}">
        <p14:creationId xmlns:p14="http://schemas.microsoft.com/office/powerpoint/2010/main" val="3368042618"/>
      </p:ext>
    </p:extLst>
  </p:cSld>
  <p:clrMap bg1="dk1" tx1="lt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649" r:id="rId18"/>
    <p:sldLayoutId id="2147483650" r:id="rId19"/>
    <p:sldLayoutId id="2147483654" r:id="rId20"/>
    <p:sldLayoutId id="2147483656" r:id="rId21"/>
    <p:sldLayoutId id="2147483657" r:id="rId22"/>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9DDF-D246-4D4B-97B1-DEAD14F9355B}"/>
              </a:ext>
            </a:extLst>
          </p:cNvPr>
          <p:cNvSpPr>
            <a:spLocks noGrp="1"/>
          </p:cNvSpPr>
          <p:nvPr>
            <p:ph type="title"/>
          </p:nvPr>
        </p:nvSpPr>
        <p:spPr>
          <a:xfrm>
            <a:off x="730588" y="1522998"/>
            <a:ext cx="11188589" cy="704157"/>
          </a:xfrm>
        </p:spPr>
        <p:txBody>
          <a:bodyPr>
            <a:noAutofit/>
          </a:bodyPr>
          <a:lstStyle/>
          <a:p>
            <a:r>
              <a:rPr lang="en-US" sz="4800" b="1" dirty="0" smtClean="0"/>
              <a:t>City of Ashland Affordable Housing and Community Development Block Grant  Programs</a:t>
            </a:r>
            <a:endParaRPr lang="en-US" sz="4800" b="1" dirty="0"/>
          </a:p>
        </p:txBody>
      </p:sp>
      <p:sp>
        <p:nvSpPr>
          <p:cNvPr id="4" name="Text Placeholder 3">
            <a:extLst>
              <a:ext uri="{FF2B5EF4-FFF2-40B4-BE49-F238E27FC236}">
                <a16:creationId xmlns:a16="http://schemas.microsoft.com/office/drawing/2014/main" id="{91943A08-891B-45B0-BD90-1B8606F7F9F3}"/>
              </a:ext>
            </a:extLst>
          </p:cNvPr>
          <p:cNvSpPr>
            <a:spLocks noGrp="1"/>
          </p:cNvSpPr>
          <p:nvPr>
            <p:ph type="body" sz="half" idx="2"/>
          </p:nvPr>
        </p:nvSpPr>
        <p:spPr>
          <a:xfrm>
            <a:off x="8750643" y="4962418"/>
            <a:ext cx="2946222" cy="1297705"/>
          </a:xfrm>
        </p:spPr>
        <p:txBody>
          <a:bodyPr>
            <a:normAutofit fontScale="62500" lnSpcReduction="20000"/>
          </a:bodyPr>
          <a:lstStyle/>
          <a:p>
            <a:r>
              <a:rPr lang="en-US" sz="2400" dirty="0" smtClean="0">
                <a:solidFill>
                  <a:schemeClr val="bg1"/>
                </a:solidFill>
                <a:latin typeface="Century Gothic" panose="020B0502020202020204" pitchFamily="34" charset="0"/>
              </a:rPr>
              <a:t>Housing and Human Services Commission October 2021</a:t>
            </a:r>
            <a:endParaRPr lang="en-US" sz="2400" dirty="0" smtClean="0">
              <a:solidFill>
                <a:schemeClr val="bg1"/>
              </a:solidFill>
              <a:latin typeface="Century Gothic" panose="020B0502020202020204" pitchFamily="34" charset="0"/>
            </a:endParaRPr>
          </a:p>
          <a:p>
            <a:r>
              <a:rPr lang="en-US" sz="2400" dirty="0" smtClean="0">
                <a:latin typeface="Century Gothic" panose="020B0502020202020204" pitchFamily="34" charset="0"/>
              </a:rPr>
              <a:t>Linda Reid</a:t>
            </a:r>
          </a:p>
          <a:p>
            <a:r>
              <a:rPr lang="en-US" sz="2400" dirty="0" smtClean="0">
                <a:solidFill>
                  <a:schemeClr val="bg1"/>
                </a:solidFill>
                <a:latin typeface="Century Gothic" panose="020B0502020202020204" pitchFamily="34" charset="0"/>
              </a:rPr>
              <a:t>Housing Program Specialist</a:t>
            </a:r>
            <a:endParaRPr lang="en-US" dirty="0">
              <a:solidFill>
                <a:schemeClr val="bg1"/>
              </a:solidFill>
              <a:latin typeface="Century Gothic" panose="020B0502020202020204" pitchFamily="34" charset="0"/>
            </a:endParaRPr>
          </a:p>
        </p:txBody>
      </p:sp>
      <p:sp>
        <p:nvSpPr>
          <p:cNvPr id="12" name="Rectangle 11">
            <a:extLst>
              <a:ext uri="{FF2B5EF4-FFF2-40B4-BE49-F238E27FC236}">
                <a16:creationId xmlns:a16="http://schemas.microsoft.com/office/drawing/2014/main" id="{9A33A369-CA06-420A-861C-D9954EF20CCE}"/>
              </a:ext>
            </a:extLst>
          </p:cNvPr>
          <p:cNvSpPr/>
          <p:nvPr/>
        </p:nvSpPr>
        <p:spPr>
          <a:xfrm>
            <a:off x="1955136" y="2340560"/>
            <a:ext cx="6116715" cy="4294414"/>
          </a:xfrm>
          <a:prstGeom prst="rect">
            <a:avLst/>
          </a:prstGeom>
          <a:noFill/>
          <a:ln w="762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CA117F55-F481-452A-80D0-10ABE4569706}"/>
              </a:ext>
            </a:extLst>
          </p:cNvPr>
          <p:cNvPicPr>
            <a:picLocks noChangeAspect="1"/>
          </p:cNvPicPr>
          <p:nvPr/>
        </p:nvPicPr>
        <p:blipFill>
          <a:blip r:embed="rId3"/>
          <a:stretch>
            <a:fillRect/>
          </a:stretch>
        </p:blipFill>
        <p:spPr>
          <a:xfrm>
            <a:off x="2102094" y="2453966"/>
            <a:ext cx="5822801" cy="4067603"/>
          </a:xfrm>
          <a:prstGeom prst="rect">
            <a:avLst/>
          </a:prstGeom>
        </p:spPr>
      </p:pic>
      <p:sp>
        <p:nvSpPr>
          <p:cNvPr id="8" name="Text Placeholder 3">
            <a:extLst>
              <a:ext uri="{FF2B5EF4-FFF2-40B4-BE49-F238E27FC236}">
                <a16:creationId xmlns:a16="http://schemas.microsoft.com/office/drawing/2014/main" id="{33A4DE89-27AD-4450-A301-E4D4C6F6FF1E}"/>
              </a:ext>
            </a:extLst>
          </p:cNvPr>
          <p:cNvSpPr txBox="1">
            <a:spLocks/>
          </p:cNvSpPr>
          <p:nvPr/>
        </p:nvSpPr>
        <p:spPr>
          <a:xfrm>
            <a:off x="8750643" y="1707776"/>
            <a:ext cx="2893669" cy="149983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4587606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E17B0-D2CC-469B-9487-B382A8E107B7}"/>
              </a:ext>
            </a:extLst>
          </p:cNvPr>
          <p:cNvSpPr>
            <a:spLocks noGrp="1"/>
          </p:cNvSpPr>
          <p:nvPr>
            <p:ph type="title"/>
          </p:nvPr>
        </p:nvSpPr>
        <p:spPr>
          <a:xfrm>
            <a:off x="6" y="479934"/>
            <a:ext cx="12191994" cy="604110"/>
          </a:xfrm>
          <a:solidFill>
            <a:schemeClr val="bg1"/>
          </a:solidFill>
          <a:ln w="12700">
            <a:noFill/>
          </a:ln>
        </p:spPr>
        <p:txBody>
          <a:bodyPr>
            <a:noAutofit/>
          </a:bodyPr>
          <a:lstStyle/>
          <a:p>
            <a:r>
              <a:rPr lang="en-US" sz="3200" b="1" dirty="0" smtClean="0">
                <a:solidFill>
                  <a:srgbClr val="40687C"/>
                </a:solidFill>
              </a:rPr>
              <a:t>Land Use Incentives </a:t>
            </a:r>
            <a:r>
              <a:rPr lang="en-US" b="1" dirty="0" smtClean="0">
                <a:solidFill>
                  <a:srgbClr val="40687C"/>
                </a:solidFill>
              </a:rPr>
              <a:t>(Not Deed Restricted)</a:t>
            </a:r>
            <a:endParaRPr lang="en-US" b="1" dirty="0">
              <a:solidFill>
                <a:srgbClr val="40687C"/>
              </a:solidFill>
            </a:endParaRPr>
          </a:p>
        </p:txBody>
      </p:sp>
      <p:sp>
        <p:nvSpPr>
          <p:cNvPr id="20" name="Text Placeholder 10">
            <a:extLst>
              <a:ext uri="{FF2B5EF4-FFF2-40B4-BE49-F238E27FC236}">
                <a16:creationId xmlns:a16="http://schemas.microsoft.com/office/drawing/2014/main" id="{8770A415-E77D-487D-B031-2D01C92A0EF9}"/>
              </a:ext>
            </a:extLst>
          </p:cNvPr>
          <p:cNvSpPr txBox="1">
            <a:spLocks/>
          </p:cNvSpPr>
          <p:nvPr/>
        </p:nvSpPr>
        <p:spPr>
          <a:xfrm>
            <a:off x="3462767" y="3261910"/>
            <a:ext cx="3361779" cy="27170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schemeClr val="bg1"/>
              </a:solidFill>
            </a:endParaRPr>
          </a:p>
        </p:txBody>
      </p:sp>
      <p:sp>
        <p:nvSpPr>
          <p:cNvPr id="3" name="Rectangle 2"/>
          <p:cNvSpPr/>
          <p:nvPr/>
        </p:nvSpPr>
        <p:spPr>
          <a:xfrm>
            <a:off x="388708" y="1446142"/>
            <a:ext cx="11414589" cy="5032147"/>
          </a:xfrm>
          <a:prstGeom prst="rect">
            <a:avLst/>
          </a:prstGeom>
        </p:spPr>
        <p:txBody>
          <a:bodyPr wrap="square">
            <a:spAutoFit/>
          </a:bodyPr>
          <a:lstStyle/>
          <a:p>
            <a:pPr>
              <a:spcAft>
                <a:spcPts val="1000"/>
              </a:spcAft>
            </a:pPr>
            <a:r>
              <a:rPr lang="en-US" sz="2400" b="1" dirty="0" smtClean="0">
                <a:solidFill>
                  <a:schemeClr val="bg1"/>
                </a:solidFill>
                <a:latin typeface="+mj-lt"/>
                <a:ea typeface="Calibri" panose="020F0502020204030204" pitchFamily="34" charset="0"/>
                <a:cs typeface="Times New Roman" panose="02020603050405020304" pitchFamily="18" charset="0"/>
              </a:rPr>
              <a:t>Accessory Dwelling Units</a:t>
            </a:r>
            <a:r>
              <a:rPr lang="en-US" sz="2400" b="1" dirty="0">
                <a:solidFill>
                  <a:schemeClr val="bg1"/>
                </a:solidFill>
                <a:latin typeface="+mj-lt"/>
                <a:ea typeface="Calibri" panose="020F0502020204030204" pitchFamily="34" charset="0"/>
                <a:cs typeface="Times New Roman" panose="02020603050405020304" pitchFamily="18" charset="0"/>
              </a:rPr>
              <a:t>:</a:t>
            </a:r>
            <a:r>
              <a:rPr lang="en-US" sz="2400" dirty="0">
                <a:solidFill>
                  <a:schemeClr val="bg1"/>
                </a:solidFill>
                <a:latin typeface="+mj-lt"/>
                <a:ea typeface="Calibri" panose="020F0502020204030204" pitchFamily="34" charset="0"/>
                <a:cs typeface="Times New Roman" panose="02020603050405020304" pitchFamily="18" charset="0"/>
              </a:rPr>
              <a:t> </a:t>
            </a:r>
            <a:r>
              <a:rPr lang="en-US" sz="2400" dirty="0"/>
              <a:t>Allowed outright in all residential zones in Ashland with issuance of a building permit. There are no parking requirements for ADU’s.</a:t>
            </a:r>
            <a:endParaRPr lang="en-US" sz="2400" dirty="0" smtClean="0">
              <a:solidFill>
                <a:schemeClr val="bg1"/>
              </a:solidFill>
              <a:latin typeface="+mj-lt"/>
              <a:ea typeface="Calibri" panose="020F0502020204030204" pitchFamily="34" charset="0"/>
              <a:cs typeface="Times New Roman" panose="02020603050405020304" pitchFamily="18" charset="0"/>
            </a:endParaRPr>
          </a:p>
          <a:p>
            <a:pPr>
              <a:lnSpc>
                <a:spcPct val="150000"/>
              </a:lnSpc>
              <a:spcAft>
                <a:spcPts val="1000"/>
              </a:spcAft>
            </a:pPr>
            <a:r>
              <a:rPr lang="en-US" sz="2400" b="1" dirty="0" smtClean="0">
                <a:solidFill>
                  <a:schemeClr val="bg1"/>
                </a:solidFill>
                <a:latin typeface="+mj-lt"/>
                <a:ea typeface="Calibri" panose="020F0502020204030204" pitchFamily="34" charset="0"/>
                <a:cs typeface="Times New Roman" panose="02020603050405020304" pitchFamily="18" charset="0"/>
              </a:rPr>
              <a:t>Cottage Housing:  </a:t>
            </a:r>
            <a:r>
              <a:rPr lang="en-US" sz="2400" dirty="0" smtClean="0">
                <a:latin typeface="+mj-lt"/>
                <a:ea typeface="Calibri" panose="020F0502020204030204" pitchFamily="34" charset="0"/>
                <a:cs typeface="Times New Roman" panose="02020603050405020304" pitchFamily="18" charset="0"/>
              </a:rPr>
              <a:t>Allowed in all single family residential zones</a:t>
            </a:r>
            <a:r>
              <a:rPr lang="en-US" sz="2400" dirty="0" smtClean="0">
                <a:latin typeface="+mj-lt"/>
                <a:ea typeface="Calibri" panose="020F0502020204030204" pitchFamily="34" charset="0"/>
                <a:cs typeface="Times New Roman" panose="02020603050405020304" pitchFamily="18" charset="0"/>
              </a:rPr>
              <a:t>.</a:t>
            </a:r>
          </a:p>
          <a:p>
            <a:pPr>
              <a:spcAft>
                <a:spcPts val="2400"/>
              </a:spcAft>
            </a:pPr>
            <a:r>
              <a:rPr lang="en-US" sz="2400" b="1" dirty="0" smtClean="0">
                <a:solidFill>
                  <a:schemeClr val="bg1"/>
                </a:solidFill>
              </a:rPr>
              <a:t>Duplex Dwelling Units:</a:t>
            </a:r>
            <a:r>
              <a:rPr lang="en-US" sz="2400" dirty="0" smtClean="0">
                <a:solidFill>
                  <a:schemeClr val="bg1"/>
                </a:solidFill>
              </a:rPr>
              <a:t> </a:t>
            </a:r>
            <a:r>
              <a:rPr lang="en-US" sz="2400" dirty="0" smtClean="0"/>
              <a:t>Allowed outright in all residential zones in Ashland with issuance of a building permit. Duplexes are required to have one parking space per unit. </a:t>
            </a:r>
          </a:p>
          <a:p>
            <a:pPr>
              <a:spcAft>
                <a:spcPts val="1200"/>
              </a:spcAft>
            </a:pPr>
            <a:r>
              <a:rPr lang="en-US" sz="2400" b="1" dirty="0" smtClean="0">
                <a:solidFill>
                  <a:schemeClr val="bg1"/>
                </a:solidFill>
                <a:latin typeface="+mj-lt"/>
                <a:ea typeface="Calibri" panose="020F0502020204030204" pitchFamily="34" charset="0"/>
                <a:cs typeface="Times New Roman" panose="02020603050405020304" pitchFamily="18" charset="0"/>
              </a:rPr>
              <a:t>Minimum Densities: </a:t>
            </a:r>
            <a:r>
              <a:rPr lang="en-US" sz="2400" dirty="0" smtClean="0">
                <a:latin typeface="+mj-lt"/>
                <a:ea typeface="Calibri" panose="020F0502020204030204" pitchFamily="34" charset="0"/>
                <a:cs typeface="Times New Roman" panose="02020603050405020304" pitchFamily="18" charset="0"/>
              </a:rPr>
              <a:t>Ensure the limited supply multifamily zoned land is not developed as single family detached homes</a:t>
            </a:r>
          </a:p>
          <a:p>
            <a:pPr>
              <a:spcAft>
                <a:spcPts val="1000"/>
              </a:spcAft>
            </a:pPr>
            <a:r>
              <a:rPr lang="en-US" sz="2400" b="1" dirty="0" smtClean="0">
                <a:solidFill>
                  <a:schemeClr val="bg1"/>
                </a:solidFill>
                <a:latin typeface="+mj-lt"/>
                <a:ea typeface="Calibri" panose="020F0502020204030204" pitchFamily="34" charset="0"/>
                <a:cs typeface="Times New Roman" panose="02020603050405020304" pitchFamily="18" charset="0"/>
              </a:rPr>
              <a:t>Mixed </a:t>
            </a:r>
            <a:r>
              <a:rPr lang="en-US" sz="2400" b="1" dirty="0">
                <a:solidFill>
                  <a:schemeClr val="bg1"/>
                </a:solidFill>
                <a:latin typeface="+mj-lt"/>
                <a:ea typeface="Calibri" panose="020F0502020204030204" pitchFamily="34" charset="0"/>
                <a:cs typeface="Times New Roman" panose="02020603050405020304" pitchFamily="18" charset="0"/>
              </a:rPr>
              <a:t>Use Developments:  </a:t>
            </a:r>
            <a:r>
              <a:rPr lang="en-US" sz="2400" dirty="0">
                <a:latin typeface="+mj-lt"/>
                <a:ea typeface="Calibri" panose="020F0502020204030204" pitchFamily="34" charset="0"/>
                <a:cs typeface="Times New Roman" panose="02020603050405020304" pitchFamily="18" charset="0"/>
              </a:rPr>
              <a:t>Allow residential uses above commercial ground floors to maximize residential development opportunities</a:t>
            </a:r>
            <a:endParaRPr lang="en-US" sz="2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84450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Community Development Block Grant (CDBG) Program Overview</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387" y="2334985"/>
            <a:ext cx="5951448" cy="3702388"/>
          </a:xfrm>
          <a:prstGeom prst="rect">
            <a:avLst/>
          </a:prstGeom>
        </p:spPr>
      </p:pic>
      <p:pic>
        <p:nvPicPr>
          <p:cNvPr id="5" name="Picture 4"/>
          <p:cNvPicPr>
            <a:picLocks noChangeAspect="1"/>
          </p:cNvPicPr>
          <p:nvPr/>
        </p:nvPicPr>
        <p:blipFill rotWithShape="1">
          <a:blip r:embed="rId3" cstate="hqprint">
            <a:extLst>
              <a:ext uri="{28A0092B-C50C-407E-A947-70E740481C1C}">
                <a14:useLocalDpi xmlns:a14="http://schemas.microsoft.com/office/drawing/2010/main" val="0"/>
              </a:ext>
            </a:extLst>
          </a:blip>
          <a:srcRect l="17554" r="12760"/>
          <a:stretch/>
        </p:blipFill>
        <p:spPr>
          <a:xfrm>
            <a:off x="326572" y="2022687"/>
            <a:ext cx="4278086" cy="4608576"/>
          </a:xfrm>
          <a:prstGeom prst="rect">
            <a:avLst/>
          </a:prstGeom>
        </p:spPr>
      </p:pic>
    </p:spTree>
    <p:extLst>
      <p:ext uri="{BB962C8B-B14F-4D97-AF65-F5344CB8AC3E}">
        <p14:creationId xmlns:p14="http://schemas.microsoft.com/office/powerpoint/2010/main" val="4281438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360" y="358501"/>
            <a:ext cx="3401063" cy="1447800"/>
          </a:xfrm>
        </p:spPr>
        <p:txBody>
          <a:bodyPr/>
          <a:lstStyle/>
          <a:p>
            <a:r>
              <a:rPr lang="en-US" sz="4000" b="1" dirty="0" smtClean="0"/>
              <a:t>CDBG Program Overview</a:t>
            </a:r>
            <a:endParaRPr lang="en-US" sz="4000" b="1" dirty="0"/>
          </a:p>
        </p:txBody>
      </p:sp>
      <p:sp>
        <p:nvSpPr>
          <p:cNvPr id="3" name="Content Placeholder 2"/>
          <p:cNvSpPr>
            <a:spLocks noGrp="1"/>
          </p:cNvSpPr>
          <p:nvPr>
            <p:ph idx="1"/>
          </p:nvPr>
        </p:nvSpPr>
        <p:spPr>
          <a:xfrm>
            <a:off x="6466459" y="1594757"/>
            <a:ext cx="5195997" cy="4572000"/>
          </a:xfrm>
        </p:spPr>
        <p:txBody>
          <a:bodyPr/>
          <a:lstStyle/>
          <a:p>
            <a:pPr>
              <a:lnSpc>
                <a:spcPct val="200000"/>
              </a:lnSpc>
            </a:pPr>
            <a:r>
              <a:rPr lang="en-US" dirty="0"/>
              <a:t>The City of Ashland receives between $150,000 and $200,000 a year in </a:t>
            </a:r>
            <a:r>
              <a:rPr lang="en-US" dirty="0" smtClean="0"/>
              <a:t>Community Development Block Grant </a:t>
            </a:r>
            <a:r>
              <a:rPr lang="en-US" dirty="0"/>
              <a:t>funds from the U.S. Department of Housing and Urban Development (HUD) for projects benefiting low- and moderate-income residents. </a:t>
            </a:r>
          </a:p>
        </p:txBody>
      </p:sp>
      <p:sp>
        <p:nvSpPr>
          <p:cNvPr id="4" name="Text Placeholder 3"/>
          <p:cNvSpPr>
            <a:spLocks noGrp="1"/>
          </p:cNvSpPr>
          <p:nvPr>
            <p:ph type="body" sz="half" idx="2"/>
          </p:nvPr>
        </p:nvSpPr>
        <p:spPr/>
        <p:txBody>
          <a:bodyPr/>
          <a:lstStyle/>
          <a:p>
            <a:endParaRPr lang="en-US" dirty="0"/>
          </a:p>
        </p:txBody>
      </p:sp>
      <p:pic>
        <p:nvPicPr>
          <p:cNvPr id="5" name="Picture 4"/>
          <p:cNvPicPr>
            <a:picLocks noChangeAspect="1"/>
          </p:cNvPicPr>
          <p:nvPr/>
        </p:nvPicPr>
        <p:blipFill rotWithShape="1">
          <a:blip r:embed="rId3" cstate="hqprint">
            <a:extLst>
              <a:ext uri="{28A0092B-C50C-407E-A947-70E740481C1C}">
                <a14:useLocalDpi xmlns:a14="http://schemas.microsoft.com/office/drawing/2010/main" val="0"/>
              </a:ext>
            </a:extLst>
          </a:blip>
          <a:srcRect l="16341" r="18075" b="11120"/>
          <a:stretch/>
        </p:blipFill>
        <p:spPr>
          <a:xfrm>
            <a:off x="1025081" y="1806301"/>
            <a:ext cx="5171784" cy="4672527"/>
          </a:xfrm>
          <a:prstGeom prst="rect">
            <a:avLst/>
          </a:prstGeom>
        </p:spPr>
      </p:pic>
    </p:spTree>
    <p:extLst>
      <p:ext uri="{BB962C8B-B14F-4D97-AF65-F5344CB8AC3E}">
        <p14:creationId xmlns:p14="http://schemas.microsoft.com/office/powerpoint/2010/main" val="3747564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b="1" dirty="0"/>
              <a:t>National Objectives</a:t>
            </a:r>
            <a:endParaRPr lang="en-US" b="1" dirty="0"/>
          </a:p>
        </p:txBody>
      </p:sp>
      <p:sp>
        <p:nvSpPr>
          <p:cNvPr id="3" name="Content Placeholder 2"/>
          <p:cNvSpPr>
            <a:spLocks noGrp="1"/>
          </p:cNvSpPr>
          <p:nvPr>
            <p:ph idx="1"/>
          </p:nvPr>
        </p:nvSpPr>
        <p:spPr/>
        <p:txBody>
          <a:bodyPr>
            <a:normAutofit fontScale="92500" lnSpcReduction="10000"/>
          </a:bodyPr>
          <a:lstStyle/>
          <a:p>
            <a:pPr>
              <a:lnSpc>
                <a:spcPct val="90000"/>
              </a:lnSpc>
            </a:pPr>
            <a:r>
              <a:rPr lang="en-US" altLang="en-US" sz="2800" dirty="0"/>
              <a:t>Elimination or Prevention of Slum and Blight</a:t>
            </a:r>
          </a:p>
          <a:p>
            <a:pPr lvl="1">
              <a:lnSpc>
                <a:spcPct val="90000"/>
              </a:lnSpc>
            </a:pPr>
            <a:r>
              <a:rPr lang="en-US" altLang="en-US" sz="2400" dirty="0"/>
              <a:t>Area Basis</a:t>
            </a:r>
          </a:p>
          <a:p>
            <a:pPr lvl="1">
              <a:lnSpc>
                <a:spcPct val="90000"/>
              </a:lnSpc>
            </a:pPr>
            <a:r>
              <a:rPr lang="en-US" altLang="en-US" sz="2400" dirty="0"/>
              <a:t>Spot Basis</a:t>
            </a:r>
          </a:p>
          <a:p>
            <a:pPr lvl="1">
              <a:lnSpc>
                <a:spcPct val="90000"/>
              </a:lnSpc>
            </a:pPr>
            <a:r>
              <a:rPr lang="en-US" altLang="en-US" sz="2400" dirty="0"/>
              <a:t>Urban Renewal</a:t>
            </a:r>
          </a:p>
          <a:p>
            <a:pPr>
              <a:lnSpc>
                <a:spcPct val="90000"/>
              </a:lnSpc>
            </a:pPr>
            <a:r>
              <a:rPr lang="en-US" altLang="en-US" sz="2800" dirty="0"/>
              <a:t>Low to Moderate income benefit</a:t>
            </a:r>
          </a:p>
          <a:p>
            <a:pPr lvl="1">
              <a:lnSpc>
                <a:spcPct val="90000"/>
              </a:lnSpc>
            </a:pPr>
            <a:r>
              <a:rPr lang="en-US" altLang="en-US" sz="2400" dirty="0"/>
              <a:t>Area Benefit</a:t>
            </a:r>
          </a:p>
          <a:p>
            <a:pPr lvl="1">
              <a:lnSpc>
                <a:spcPct val="90000"/>
              </a:lnSpc>
            </a:pPr>
            <a:r>
              <a:rPr lang="en-US" altLang="en-US" sz="2400" dirty="0"/>
              <a:t>Limited Clientele</a:t>
            </a:r>
          </a:p>
          <a:p>
            <a:pPr lvl="1">
              <a:lnSpc>
                <a:spcPct val="90000"/>
              </a:lnSpc>
            </a:pPr>
            <a:r>
              <a:rPr lang="en-US" altLang="en-US" sz="2400" dirty="0"/>
              <a:t>Housing</a:t>
            </a:r>
          </a:p>
          <a:p>
            <a:pPr lvl="1">
              <a:lnSpc>
                <a:spcPct val="90000"/>
              </a:lnSpc>
            </a:pPr>
            <a:r>
              <a:rPr lang="en-US" altLang="en-US" sz="2400" dirty="0"/>
              <a:t>Jobs</a:t>
            </a:r>
          </a:p>
          <a:p>
            <a:pPr>
              <a:lnSpc>
                <a:spcPct val="90000"/>
              </a:lnSpc>
            </a:pPr>
            <a:r>
              <a:rPr lang="en-US" altLang="en-US" sz="2800" dirty="0"/>
              <a:t>Meet an Urgent Need</a:t>
            </a:r>
          </a:p>
          <a:p>
            <a:endParaRPr lang="en-US" dirty="0"/>
          </a:p>
        </p:txBody>
      </p:sp>
    </p:spTree>
    <p:extLst>
      <p:ext uri="{BB962C8B-B14F-4D97-AF65-F5344CB8AC3E}">
        <p14:creationId xmlns:p14="http://schemas.microsoft.com/office/powerpoint/2010/main" val="12304260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586" y="452718"/>
            <a:ext cx="11527971" cy="1400530"/>
          </a:xfrm>
        </p:spPr>
        <p:txBody>
          <a:bodyPr/>
          <a:lstStyle/>
          <a:p>
            <a:r>
              <a:rPr lang="en-US" altLang="en-US" dirty="0"/>
              <a:t>Development of viable urban c</a:t>
            </a:r>
            <a:r>
              <a:rPr lang="en-US" altLang="en-US" dirty="0" smtClean="0"/>
              <a:t>ommunities </a:t>
            </a:r>
            <a:r>
              <a:rPr lang="en-US" altLang="en-US" dirty="0"/>
              <a:t>principally for low/moderate income persons through:</a:t>
            </a:r>
            <a:br>
              <a:rPr lang="en-US" altLang="en-US" dirty="0"/>
            </a:br>
            <a:endParaRPr lang="en-US" dirty="0"/>
          </a:p>
        </p:txBody>
      </p:sp>
      <p:sp>
        <p:nvSpPr>
          <p:cNvPr id="3" name="Content Placeholder 2"/>
          <p:cNvSpPr>
            <a:spLocks noGrp="1"/>
          </p:cNvSpPr>
          <p:nvPr>
            <p:ph sz="half" idx="1"/>
          </p:nvPr>
        </p:nvSpPr>
        <p:spPr>
          <a:xfrm>
            <a:off x="408214" y="2432957"/>
            <a:ext cx="6711043" cy="3823381"/>
          </a:xfrm>
        </p:spPr>
        <p:txBody>
          <a:bodyPr/>
          <a:lstStyle/>
          <a:p>
            <a:pPr>
              <a:lnSpc>
                <a:spcPct val="200000"/>
              </a:lnSpc>
            </a:pPr>
            <a:r>
              <a:rPr lang="en-US" sz="2400" dirty="0"/>
              <a:t>Decent Housing</a:t>
            </a:r>
          </a:p>
          <a:p>
            <a:pPr>
              <a:lnSpc>
                <a:spcPct val="200000"/>
              </a:lnSpc>
            </a:pPr>
            <a:r>
              <a:rPr lang="en-US" sz="2400" dirty="0"/>
              <a:t>Suitable Living Environment</a:t>
            </a:r>
          </a:p>
          <a:p>
            <a:pPr>
              <a:lnSpc>
                <a:spcPct val="200000"/>
              </a:lnSpc>
            </a:pPr>
            <a:r>
              <a:rPr lang="en-US" sz="2400" dirty="0"/>
              <a:t>Expanded Economic Opportunity</a:t>
            </a:r>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842157" y="1992086"/>
            <a:ext cx="5964081" cy="4114800"/>
          </a:xfrm>
        </p:spPr>
      </p:pic>
    </p:spTree>
    <p:extLst>
      <p:ext uri="{BB962C8B-B14F-4D97-AF65-F5344CB8AC3E}">
        <p14:creationId xmlns:p14="http://schemas.microsoft.com/office/powerpoint/2010/main" val="14941660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b="1" dirty="0"/>
              <a:t>Decent Housing</a:t>
            </a:r>
            <a:endParaRPr lang="en-US" b="1" dirty="0"/>
          </a:p>
        </p:txBody>
      </p:sp>
      <p:sp>
        <p:nvSpPr>
          <p:cNvPr id="3" name="Content Placeholder 2"/>
          <p:cNvSpPr>
            <a:spLocks noGrp="1"/>
          </p:cNvSpPr>
          <p:nvPr>
            <p:ph idx="1"/>
          </p:nvPr>
        </p:nvSpPr>
        <p:spPr>
          <a:xfrm>
            <a:off x="646112" y="1853248"/>
            <a:ext cx="10310360" cy="4395151"/>
          </a:xfrm>
        </p:spPr>
        <p:txBody>
          <a:bodyPr>
            <a:noAutofit/>
          </a:bodyPr>
          <a:lstStyle/>
          <a:p>
            <a:pPr>
              <a:lnSpc>
                <a:spcPct val="170000"/>
              </a:lnSpc>
            </a:pPr>
            <a:r>
              <a:rPr lang="en-US" altLang="en-US" sz="1900" dirty="0"/>
              <a:t>Assisting Homeless persons obtain affordable housing</a:t>
            </a:r>
          </a:p>
          <a:p>
            <a:pPr>
              <a:lnSpc>
                <a:spcPct val="170000"/>
              </a:lnSpc>
            </a:pPr>
            <a:r>
              <a:rPr lang="en-US" altLang="en-US" sz="1900" dirty="0"/>
              <a:t>Assisting persons at risk of becoming homeless</a:t>
            </a:r>
          </a:p>
          <a:p>
            <a:pPr>
              <a:lnSpc>
                <a:spcPct val="170000"/>
              </a:lnSpc>
            </a:pPr>
            <a:r>
              <a:rPr lang="en-US" altLang="en-US" sz="1900" dirty="0"/>
              <a:t>Retaining affordable housing stock</a:t>
            </a:r>
          </a:p>
          <a:p>
            <a:pPr>
              <a:lnSpc>
                <a:spcPct val="170000"/>
              </a:lnSpc>
            </a:pPr>
            <a:r>
              <a:rPr lang="en-US" altLang="en-US" sz="1900" dirty="0"/>
              <a:t>Increasing the availability of affordable permanent housing in standard condition to low-income and moderate-income families, particularly to minorities</a:t>
            </a:r>
          </a:p>
          <a:p>
            <a:pPr>
              <a:lnSpc>
                <a:spcPct val="150000"/>
              </a:lnSpc>
            </a:pPr>
            <a:r>
              <a:rPr lang="en-US" altLang="en-US" sz="1900" dirty="0"/>
              <a:t>Increasing the supply of supportive housing which includes structural features and services to enable persons with special needs (including persons with HIV/AIDS) to live in dignity and independence</a:t>
            </a:r>
          </a:p>
          <a:p>
            <a:pPr>
              <a:lnSpc>
                <a:spcPct val="170000"/>
              </a:lnSpc>
            </a:pPr>
            <a:r>
              <a:rPr lang="en-US" altLang="en-US" sz="1900" dirty="0"/>
              <a:t>Providing affordable housing that is accessible to job </a:t>
            </a:r>
            <a:r>
              <a:rPr lang="en-US" altLang="en-US" sz="1900" dirty="0" smtClean="0"/>
              <a:t>opportunities</a:t>
            </a:r>
            <a:endParaRPr lang="en-US" altLang="en-US" sz="1900" dirty="0"/>
          </a:p>
        </p:txBody>
      </p:sp>
    </p:spTree>
    <p:extLst>
      <p:ext uri="{BB962C8B-B14F-4D97-AF65-F5344CB8AC3E}">
        <p14:creationId xmlns:p14="http://schemas.microsoft.com/office/powerpoint/2010/main" val="27699581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 SUITABLE LIVING ENVIRONMENT </a:t>
            </a:r>
          </a:p>
        </p:txBody>
      </p:sp>
      <p:sp>
        <p:nvSpPr>
          <p:cNvPr id="3" name="Content Placeholder 2"/>
          <p:cNvSpPr>
            <a:spLocks noGrp="1"/>
          </p:cNvSpPr>
          <p:nvPr>
            <p:ph idx="1"/>
          </p:nvPr>
        </p:nvSpPr>
        <p:spPr>
          <a:xfrm>
            <a:off x="457200" y="1853248"/>
            <a:ext cx="10858500" cy="4395151"/>
          </a:xfrm>
        </p:spPr>
        <p:txBody>
          <a:bodyPr>
            <a:noAutofit/>
          </a:bodyPr>
          <a:lstStyle/>
          <a:p>
            <a:pPr lvl="0" fontAlgn="base" hangingPunct="0">
              <a:lnSpc>
                <a:spcPct val="160000"/>
              </a:lnSpc>
            </a:pPr>
            <a:r>
              <a:rPr lang="en-US" dirty="0"/>
              <a:t>improving the safety and livability of neighborhoods; </a:t>
            </a:r>
          </a:p>
          <a:p>
            <a:pPr lvl="0" fontAlgn="base" hangingPunct="0">
              <a:lnSpc>
                <a:spcPct val="160000"/>
              </a:lnSpc>
            </a:pPr>
            <a:r>
              <a:rPr lang="en-US" dirty="0"/>
              <a:t>eliminating blighting influences and the deterioration of property and facilities;</a:t>
            </a:r>
          </a:p>
          <a:p>
            <a:pPr lvl="0" fontAlgn="base" hangingPunct="0">
              <a:lnSpc>
                <a:spcPct val="160000"/>
              </a:lnSpc>
            </a:pPr>
            <a:r>
              <a:rPr lang="en-US" dirty="0"/>
              <a:t>increasing access to quality public and private facilities and services; </a:t>
            </a:r>
          </a:p>
          <a:p>
            <a:pPr lvl="0" fontAlgn="base" hangingPunct="0">
              <a:lnSpc>
                <a:spcPct val="160000"/>
              </a:lnSpc>
            </a:pPr>
            <a:r>
              <a:rPr lang="en-US" dirty="0"/>
              <a:t>reducing the isolation of income groups within areas through spatial </a:t>
            </a:r>
            <a:r>
              <a:rPr lang="en-US" dirty="0" smtClean="0"/>
              <a:t>de-concentration </a:t>
            </a:r>
            <a:r>
              <a:rPr lang="en-US" dirty="0"/>
              <a:t>of housing opportunities for lower income persons and the revitalization of deteriorating neighborhoods; </a:t>
            </a:r>
          </a:p>
          <a:p>
            <a:pPr lvl="0" fontAlgn="base" hangingPunct="0">
              <a:lnSpc>
                <a:spcPct val="160000"/>
              </a:lnSpc>
            </a:pPr>
            <a:r>
              <a:rPr lang="en-US" dirty="0"/>
              <a:t>restoring and preserving properties of special historic, architectural, or aesthetic value; and </a:t>
            </a:r>
          </a:p>
          <a:p>
            <a:pPr lvl="0" fontAlgn="base" hangingPunct="0">
              <a:lnSpc>
                <a:spcPct val="160000"/>
              </a:lnSpc>
            </a:pPr>
            <a:r>
              <a:rPr lang="en-US" dirty="0"/>
              <a:t>conserving energy resources and use of renewable energy resources.  </a:t>
            </a:r>
          </a:p>
          <a:p>
            <a:endParaRPr lang="en-US" dirty="0"/>
          </a:p>
        </p:txBody>
      </p:sp>
    </p:spTree>
    <p:extLst>
      <p:ext uri="{BB962C8B-B14F-4D97-AF65-F5344CB8AC3E}">
        <p14:creationId xmlns:p14="http://schemas.microsoft.com/office/powerpoint/2010/main" val="25548006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EXPANDED ECONOMIC OPPORTUNITIES </a:t>
            </a:r>
          </a:p>
        </p:txBody>
      </p:sp>
      <p:sp>
        <p:nvSpPr>
          <p:cNvPr id="3" name="Content Placeholder 2"/>
          <p:cNvSpPr>
            <a:spLocks noGrp="1"/>
          </p:cNvSpPr>
          <p:nvPr>
            <p:ph idx="1"/>
          </p:nvPr>
        </p:nvSpPr>
        <p:spPr>
          <a:xfrm>
            <a:off x="359230" y="2052918"/>
            <a:ext cx="11185070" cy="4195481"/>
          </a:xfrm>
        </p:spPr>
        <p:txBody>
          <a:bodyPr>
            <a:normAutofit fontScale="92500" lnSpcReduction="20000"/>
          </a:bodyPr>
          <a:lstStyle/>
          <a:p>
            <a:pPr lvl="0" fontAlgn="base" hangingPunct="0"/>
            <a:r>
              <a:rPr lang="en-US" sz="2200" dirty="0"/>
              <a:t>job creation and retention; </a:t>
            </a:r>
          </a:p>
          <a:p>
            <a:pPr lvl="0" fontAlgn="base" hangingPunct="0"/>
            <a:r>
              <a:rPr lang="en-US" sz="2200" dirty="0"/>
              <a:t>establishment, stabilization and expansion of small businesses (including micro-businesses); </a:t>
            </a:r>
          </a:p>
          <a:p>
            <a:pPr lvl="0" fontAlgn="base" hangingPunct="0"/>
            <a:r>
              <a:rPr lang="en-US" sz="2200" dirty="0"/>
              <a:t>the provision of public services concerned with employment; </a:t>
            </a:r>
          </a:p>
          <a:p>
            <a:pPr lvl="0" fontAlgn="base" hangingPunct="0"/>
            <a:r>
              <a:rPr lang="en-US" sz="2200" dirty="0"/>
              <a:t>the provision of jobs to low-income persons living in areas affected by those programs and activities, or jobs resulting from carrying out activities under programs covered by the plan; </a:t>
            </a:r>
          </a:p>
          <a:p>
            <a:pPr lvl="0" fontAlgn="base" hangingPunct="0"/>
            <a:r>
              <a:rPr lang="en-US" sz="2200" dirty="0"/>
              <a:t>availability of mortgage financing for low-income persons at reasonable rates using non-discriminatory lending practices;</a:t>
            </a:r>
          </a:p>
          <a:p>
            <a:pPr lvl="0" fontAlgn="base" hangingPunct="0"/>
            <a:r>
              <a:rPr lang="en-US" sz="2200" dirty="0"/>
              <a:t>access to capital and credit for development activities that promote the long‑term economic and social viability of the community; and </a:t>
            </a:r>
          </a:p>
          <a:p>
            <a:pPr lvl="0" fontAlgn="base" hangingPunct="0"/>
            <a:r>
              <a:rPr lang="en-US" sz="2200" dirty="0"/>
              <a:t>Empowerment and self-sufficiency for low-income persons to reduce generational poverty in federally assisted housing and public housing.</a:t>
            </a:r>
          </a:p>
          <a:p>
            <a:pPr marL="0" indent="0">
              <a:buNone/>
            </a:pPr>
            <a:endParaRPr lang="en-US" dirty="0"/>
          </a:p>
        </p:txBody>
      </p:sp>
    </p:spTree>
    <p:extLst>
      <p:ext uri="{BB962C8B-B14F-4D97-AF65-F5344CB8AC3E}">
        <p14:creationId xmlns:p14="http://schemas.microsoft.com/office/powerpoint/2010/main" val="11467210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Partnerships and Regional Coordination</a:t>
            </a:r>
            <a:endParaRPr lang="en-US" dirty="0"/>
          </a:p>
        </p:txBody>
      </p:sp>
      <p:pic>
        <p:nvPicPr>
          <p:cNvPr id="4" name="Content Placeholder 3">
            <a:extLst>
              <a:ext uri="{FF2B5EF4-FFF2-40B4-BE49-F238E27FC236}">
                <a16:creationId xmlns:a16="http://schemas.microsoft.com/office/drawing/2014/main" id="{48ED981F-2FE3-47FE-9B59-6EC49F2F1B81}"/>
              </a:ext>
            </a:extLst>
          </p:cNvPr>
          <p:cNvPicPr>
            <a:picLocks noGrp="1" noChangeAspect="1"/>
          </p:cNvPicPr>
          <p:nvPr>
            <p:ph idx="1"/>
          </p:nvPr>
        </p:nvPicPr>
        <p:blipFill>
          <a:blip r:embed="rId3"/>
          <a:stretch>
            <a:fillRect/>
          </a:stretch>
        </p:blipFill>
        <p:spPr>
          <a:xfrm>
            <a:off x="4697894" y="2003652"/>
            <a:ext cx="6950474" cy="4195762"/>
          </a:xfrm>
          <a:prstGeom prst="rect">
            <a:avLst/>
          </a:prstGeom>
        </p:spPr>
      </p:pic>
      <p:pic>
        <p:nvPicPr>
          <p:cNvPr id="5" name="Picture 4">
            <a:extLst>
              <a:ext uri="{FF2B5EF4-FFF2-40B4-BE49-F238E27FC236}">
                <a16:creationId xmlns:a16="http://schemas.microsoft.com/office/drawing/2014/main" id="{4A7D8BA9-5A4A-4160-BBF0-73A4C7ED145E}"/>
              </a:ext>
            </a:extLst>
          </p:cNvPr>
          <p:cNvPicPr>
            <a:picLocks noChangeAspect="1"/>
          </p:cNvPicPr>
          <p:nvPr/>
        </p:nvPicPr>
        <p:blipFill>
          <a:blip r:embed="rId4"/>
          <a:stretch>
            <a:fillRect/>
          </a:stretch>
        </p:blipFill>
        <p:spPr>
          <a:xfrm>
            <a:off x="2297428" y="3057137"/>
            <a:ext cx="2046257" cy="849167"/>
          </a:xfrm>
          <a:prstGeom prst="rect">
            <a:avLst/>
          </a:prstGeom>
        </p:spPr>
      </p:pic>
      <p:pic>
        <p:nvPicPr>
          <p:cNvPr id="6" name="Picture 5">
            <a:extLst>
              <a:ext uri="{FF2B5EF4-FFF2-40B4-BE49-F238E27FC236}">
                <a16:creationId xmlns:a16="http://schemas.microsoft.com/office/drawing/2014/main" id="{2E3BAE9F-72F1-4F2F-BCAC-4D103D5DDD50}"/>
              </a:ext>
            </a:extLst>
          </p:cNvPr>
          <p:cNvPicPr>
            <a:picLocks noChangeAspect="1"/>
          </p:cNvPicPr>
          <p:nvPr/>
        </p:nvPicPr>
        <p:blipFill>
          <a:blip r:embed="rId5"/>
          <a:stretch>
            <a:fillRect/>
          </a:stretch>
        </p:blipFill>
        <p:spPr>
          <a:xfrm>
            <a:off x="418998" y="4110144"/>
            <a:ext cx="2028249" cy="1181675"/>
          </a:xfrm>
          <a:prstGeom prst="rect">
            <a:avLst/>
          </a:prstGeom>
        </p:spPr>
      </p:pic>
      <p:pic>
        <p:nvPicPr>
          <p:cNvPr id="7" name="Picture 6">
            <a:extLst>
              <a:ext uri="{FF2B5EF4-FFF2-40B4-BE49-F238E27FC236}">
                <a16:creationId xmlns:a16="http://schemas.microsoft.com/office/drawing/2014/main" id="{CF457BF0-CCD8-4E87-BEF7-10D6E90D9094}"/>
              </a:ext>
            </a:extLst>
          </p:cNvPr>
          <p:cNvPicPr>
            <a:picLocks noChangeAspect="1"/>
          </p:cNvPicPr>
          <p:nvPr/>
        </p:nvPicPr>
        <p:blipFill>
          <a:blip r:embed="rId6"/>
          <a:stretch>
            <a:fillRect/>
          </a:stretch>
        </p:blipFill>
        <p:spPr>
          <a:xfrm>
            <a:off x="3090114" y="4098155"/>
            <a:ext cx="2258358" cy="1573238"/>
          </a:xfrm>
          <a:prstGeom prst="rect">
            <a:avLst/>
          </a:prstGeom>
        </p:spPr>
      </p:pic>
      <p:pic>
        <p:nvPicPr>
          <p:cNvPr id="8" name="Picture 7">
            <a:extLst>
              <a:ext uri="{FF2B5EF4-FFF2-40B4-BE49-F238E27FC236}">
                <a16:creationId xmlns:a16="http://schemas.microsoft.com/office/drawing/2014/main" id="{1D07BEA9-8CAA-452F-BD16-CA3C7BCAF5A4}"/>
              </a:ext>
            </a:extLst>
          </p:cNvPr>
          <p:cNvPicPr>
            <a:picLocks noChangeAspect="1"/>
          </p:cNvPicPr>
          <p:nvPr/>
        </p:nvPicPr>
        <p:blipFill>
          <a:blip r:embed="rId7"/>
          <a:stretch>
            <a:fillRect/>
          </a:stretch>
        </p:blipFill>
        <p:spPr>
          <a:xfrm>
            <a:off x="418998" y="1950797"/>
            <a:ext cx="1909506" cy="1068843"/>
          </a:xfrm>
          <a:prstGeom prst="rect">
            <a:avLst/>
          </a:prstGeom>
        </p:spPr>
      </p:pic>
      <p:pic>
        <p:nvPicPr>
          <p:cNvPr id="9" name="Picture 8">
            <a:extLst>
              <a:ext uri="{FF2B5EF4-FFF2-40B4-BE49-F238E27FC236}">
                <a16:creationId xmlns:a16="http://schemas.microsoft.com/office/drawing/2014/main" id="{1BDF387C-CA7A-4774-B532-AAAE7FE6770D}"/>
              </a:ext>
            </a:extLst>
          </p:cNvPr>
          <p:cNvPicPr>
            <a:picLocks noChangeAspect="1"/>
          </p:cNvPicPr>
          <p:nvPr/>
        </p:nvPicPr>
        <p:blipFill>
          <a:blip r:embed="rId8"/>
          <a:stretch>
            <a:fillRect/>
          </a:stretch>
        </p:blipFill>
        <p:spPr>
          <a:xfrm>
            <a:off x="1004260" y="5671393"/>
            <a:ext cx="1908750" cy="513495"/>
          </a:xfrm>
          <a:prstGeom prst="rect">
            <a:avLst/>
          </a:prstGeom>
        </p:spPr>
      </p:pic>
      <p:pic>
        <p:nvPicPr>
          <p:cNvPr id="10" name="Picture 9">
            <a:extLst>
              <a:ext uri="{FF2B5EF4-FFF2-40B4-BE49-F238E27FC236}">
                <a16:creationId xmlns:a16="http://schemas.microsoft.com/office/drawing/2014/main" id="{0B5F32FE-EDF3-44CA-B043-21679C520CEE}"/>
              </a:ext>
            </a:extLst>
          </p:cNvPr>
          <p:cNvPicPr>
            <a:picLocks noChangeAspect="1"/>
          </p:cNvPicPr>
          <p:nvPr/>
        </p:nvPicPr>
        <p:blipFill>
          <a:blip r:embed="rId9"/>
          <a:stretch>
            <a:fillRect/>
          </a:stretch>
        </p:blipFill>
        <p:spPr>
          <a:xfrm>
            <a:off x="3320557" y="2105855"/>
            <a:ext cx="2517188" cy="642010"/>
          </a:xfrm>
          <a:prstGeom prst="rect">
            <a:avLst/>
          </a:prstGeom>
        </p:spPr>
      </p:pic>
      <p:pic>
        <p:nvPicPr>
          <p:cNvPr id="11" name="Picture 10"/>
          <p:cNvPicPr>
            <a:picLocks noChangeAspect="1"/>
          </p:cNvPicPr>
          <p:nvPr/>
        </p:nvPicPr>
        <p:blipFill>
          <a:blip r:embed="rId10"/>
          <a:stretch>
            <a:fillRect/>
          </a:stretch>
        </p:blipFill>
        <p:spPr>
          <a:xfrm>
            <a:off x="3940656" y="5785645"/>
            <a:ext cx="1514475" cy="1047750"/>
          </a:xfrm>
          <a:prstGeom prst="rect">
            <a:avLst/>
          </a:prstGeom>
        </p:spPr>
      </p:pic>
      <p:pic>
        <p:nvPicPr>
          <p:cNvPr id="12" name="Picture 11"/>
          <p:cNvPicPr>
            <a:picLocks noChangeAspect="1"/>
          </p:cNvPicPr>
          <p:nvPr/>
        </p:nvPicPr>
        <p:blipFill>
          <a:blip r:embed="rId11"/>
          <a:stretch>
            <a:fillRect/>
          </a:stretch>
        </p:blipFill>
        <p:spPr>
          <a:xfrm>
            <a:off x="5991339" y="4970151"/>
            <a:ext cx="1104900" cy="1123950"/>
          </a:xfrm>
          <a:prstGeom prst="rect">
            <a:avLst/>
          </a:prstGeom>
        </p:spPr>
      </p:pic>
    </p:spTree>
    <p:extLst>
      <p:ext uri="{BB962C8B-B14F-4D97-AF65-F5344CB8AC3E}">
        <p14:creationId xmlns:p14="http://schemas.microsoft.com/office/powerpoint/2010/main" val="2858311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Consolidated Planning Process</a:t>
            </a:r>
            <a:endParaRPr lang="en-US" b="1" dirty="0"/>
          </a:p>
        </p:txBody>
      </p:sp>
      <p:sp>
        <p:nvSpPr>
          <p:cNvPr id="3" name="Content Placeholder 2"/>
          <p:cNvSpPr>
            <a:spLocks noGrp="1"/>
          </p:cNvSpPr>
          <p:nvPr>
            <p:ph idx="1"/>
          </p:nvPr>
        </p:nvSpPr>
        <p:spPr>
          <a:xfrm>
            <a:off x="293914" y="1853248"/>
            <a:ext cx="11642272" cy="4395151"/>
          </a:xfrm>
        </p:spPr>
        <p:txBody>
          <a:bodyPr>
            <a:noAutofit/>
          </a:bodyPr>
          <a:lstStyle/>
          <a:p>
            <a:r>
              <a:rPr lang="en-US" sz="1800" dirty="0"/>
              <a:t>The City of </a:t>
            </a:r>
            <a:r>
              <a:rPr lang="en-US" sz="1800" dirty="0" smtClean="0"/>
              <a:t>Ashland’s Consolidated </a:t>
            </a:r>
            <a:r>
              <a:rPr lang="en-US" sz="1800" dirty="0"/>
              <a:t>Plan is a five-year strategic plan </a:t>
            </a:r>
            <a:r>
              <a:rPr lang="en-US" sz="1800" dirty="0" smtClean="0"/>
              <a:t> that provides </a:t>
            </a:r>
            <a:r>
              <a:rPr lang="en-US" sz="1800" dirty="0"/>
              <a:t>an outline of action for the community as it works toward meeting the housing and community development needs of its low- and moderate-income households.  The plan’s development includes a profile of the community and its economy, an assessment of housing and community development needs, and the development of long-range strategies to meet those needs.</a:t>
            </a:r>
          </a:p>
          <a:p>
            <a:r>
              <a:rPr lang="en-US" sz="1800" dirty="0"/>
              <a:t>The consolidated plan serves the following functions:</a:t>
            </a:r>
          </a:p>
          <a:p>
            <a:pPr lvl="1"/>
            <a:r>
              <a:rPr lang="en-US" dirty="0" smtClean="0"/>
              <a:t>A </a:t>
            </a:r>
            <a:r>
              <a:rPr lang="en-US" dirty="0"/>
              <a:t>planning document for the jurisdiction, which builds on a participatory process among citizens, organizations, businesses, and other stakeholders;</a:t>
            </a:r>
          </a:p>
          <a:p>
            <a:pPr lvl="1"/>
            <a:r>
              <a:rPr lang="en-US" dirty="0" smtClean="0"/>
              <a:t>A </a:t>
            </a:r>
            <a:r>
              <a:rPr lang="en-US" dirty="0"/>
              <a:t>submission for federal funds under HUD's formula grant programs for jurisdictions;</a:t>
            </a:r>
          </a:p>
          <a:p>
            <a:pPr lvl="1"/>
            <a:r>
              <a:rPr lang="en-US" dirty="0" smtClean="0"/>
              <a:t>A </a:t>
            </a:r>
            <a:r>
              <a:rPr lang="en-US" dirty="0"/>
              <a:t>strategy to be followed in carrying out HUD programs; and</a:t>
            </a:r>
          </a:p>
          <a:p>
            <a:pPr lvl="1"/>
            <a:r>
              <a:rPr lang="en-US" dirty="0" smtClean="0"/>
              <a:t>A </a:t>
            </a:r>
            <a:r>
              <a:rPr lang="en-US" dirty="0"/>
              <a:t>management tool for assessing performance and tracking results</a:t>
            </a:r>
            <a:r>
              <a:rPr lang="en-US" dirty="0" smtClean="0"/>
              <a:t>.</a:t>
            </a:r>
            <a:endParaRPr lang="en-US" sz="1800" dirty="0"/>
          </a:p>
          <a:p>
            <a:r>
              <a:rPr lang="en-US" sz="1800" dirty="0"/>
              <a:t>The purpose of the Consolidated Plan is to outline </a:t>
            </a:r>
            <a:r>
              <a:rPr lang="en-US" sz="1800" i="1" dirty="0"/>
              <a:t>a strategy for the City to follow in using CDBG funding to achieve the goal of the CDBG program, “to develop viable urban communities by providing decent housing and a suitable living environment and expanding economic opportunities principally for low- and moderate-income persons.” </a:t>
            </a:r>
          </a:p>
        </p:txBody>
      </p:sp>
    </p:spTree>
    <p:extLst>
      <p:ext uri="{BB962C8B-B14F-4D97-AF65-F5344CB8AC3E}">
        <p14:creationId xmlns:p14="http://schemas.microsoft.com/office/powerpoint/2010/main" val="35941890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the Affordable Housing Program Do?</a:t>
            </a:r>
            <a:endParaRPr lang="en-US" dirty="0"/>
          </a:p>
        </p:txBody>
      </p:sp>
      <p:pic>
        <p:nvPicPr>
          <p:cNvPr id="15" name="Content Placeholder 14"/>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3017373" y="2097705"/>
            <a:ext cx="5511338" cy="4135582"/>
          </a:xfrm>
        </p:spPr>
      </p:pic>
      <p:sp>
        <p:nvSpPr>
          <p:cNvPr id="8" name="Rectangle 7"/>
          <p:cNvSpPr/>
          <p:nvPr/>
        </p:nvSpPr>
        <p:spPr>
          <a:xfrm>
            <a:off x="8718461" y="2554905"/>
            <a:ext cx="231865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CDBG Program</a:t>
            </a:r>
            <a:endParaRPr lang="en-US" dirty="0"/>
          </a:p>
        </p:txBody>
      </p:sp>
      <p:sp>
        <p:nvSpPr>
          <p:cNvPr id="9" name="Rounded Rectangle 8"/>
          <p:cNvSpPr/>
          <p:nvPr/>
        </p:nvSpPr>
        <p:spPr>
          <a:xfrm>
            <a:off x="4220058" y="1753755"/>
            <a:ext cx="272621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Housing Program Specialist</a:t>
            </a:r>
            <a:endParaRPr lang="en-US" dirty="0"/>
          </a:p>
        </p:txBody>
      </p:sp>
      <p:sp>
        <p:nvSpPr>
          <p:cNvPr id="10" name="Rectangle 9"/>
          <p:cNvSpPr/>
          <p:nvPr/>
        </p:nvSpPr>
        <p:spPr>
          <a:xfrm>
            <a:off x="508171" y="2697245"/>
            <a:ext cx="231304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Affordable Housing Program</a:t>
            </a:r>
            <a:endParaRPr lang="en-US" dirty="0"/>
          </a:p>
        </p:txBody>
      </p:sp>
      <p:sp>
        <p:nvSpPr>
          <p:cNvPr id="11" name="Down Arrow 10"/>
          <p:cNvSpPr/>
          <p:nvPr/>
        </p:nvSpPr>
        <p:spPr>
          <a:xfrm>
            <a:off x="1381159" y="3707484"/>
            <a:ext cx="484632" cy="8126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9690217" y="3558866"/>
            <a:ext cx="484632" cy="849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38819" y="4615949"/>
            <a:ext cx="228880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Fee Waivers and Regulatory Tools</a:t>
            </a:r>
            <a:endParaRPr lang="en-US" dirty="0"/>
          </a:p>
        </p:txBody>
      </p:sp>
      <p:sp>
        <p:nvSpPr>
          <p:cNvPr id="14" name="Rectangle 13"/>
          <p:cNvSpPr/>
          <p:nvPr/>
        </p:nvSpPr>
        <p:spPr>
          <a:xfrm>
            <a:off x="8718461" y="4497775"/>
            <a:ext cx="231865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Grants &amp; Community Collaboration</a:t>
            </a:r>
            <a:endParaRPr lang="en-US" dirty="0"/>
          </a:p>
        </p:txBody>
      </p:sp>
      <p:sp>
        <p:nvSpPr>
          <p:cNvPr id="16" name="Rectangle 15"/>
          <p:cNvSpPr/>
          <p:nvPr/>
        </p:nvSpPr>
        <p:spPr>
          <a:xfrm>
            <a:off x="3364198" y="5879766"/>
            <a:ext cx="476794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Community Engagement, Assessment and Strategic Planning</a:t>
            </a:r>
            <a:endParaRPr lang="en-US" dirty="0"/>
          </a:p>
        </p:txBody>
      </p:sp>
      <p:sp>
        <p:nvSpPr>
          <p:cNvPr id="20" name="Right Arrow 19"/>
          <p:cNvSpPr/>
          <p:nvPr/>
        </p:nvSpPr>
        <p:spPr>
          <a:xfrm rot="2229331">
            <a:off x="2324076" y="573089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8103890">
            <a:off x="8301493" y="568126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220058" y="3012105"/>
            <a:ext cx="272621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Social Service Grant Program</a:t>
            </a:r>
            <a:endParaRPr lang="en-US" dirty="0"/>
          </a:p>
        </p:txBody>
      </p:sp>
      <p:sp>
        <p:nvSpPr>
          <p:cNvPr id="4" name="Rectangle 3"/>
          <p:cNvSpPr/>
          <p:nvPr/>
        </p:nvSpPr>
        <p:spPr>
          <a:xfrm>
            <a:off x="4220058" y="4445935"/>
            <a:ext cx="272621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Housing and Human Services Commission</a:t>
            </a:r>
            <a:endParaRPr lang="en-US" dirty="0"/>
          </a:p>
        </p:txBody>
      </p:sp>
      <p:sp>
        <p:nvSpPr>
          <p:cNvPr id="5" name="Right Arrow 4"/>
          <p:cNvSpPr/>
          <p:nvPr/>
        </p:nvSpPr>
        <p:spPr>
          <a:xfrm rot="16200000">
            <a:off x="5317680" y="5362476"/>
            <a:ext cx="37634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6200000">
            <a:off x="5318104" y="3914625"/>
            <a:ext cx="37549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9888696">
            <a:off x="7238497" y="370514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2751323">
            <a:off x="3020038" y="378157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0760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CDBG CARES ACT-COVID Activities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16073666"/>
              </p:ext>
            </p:extLst>
          </p:nvPr>
        </p:nvGraphicFramePr>
        <p:xfrm>
          <a:off x="-1" y="1812473"/>
          <a:ext cx="12192000" cy="4743032"/>
        </p:xfrm>
        <a:graphic>
          <a:graphicData uri="http://schemas.openxmlformats.org/drawingml/2006/table">
            <a:tbl>
              <a:tblPr firstRow="1" firstCol="1" bandRow="1">
                <a:tableStyleId>{5C22544A-7EE6-4342-B048-85BDC9FD1C3A}</a:tableStyleId>
              </a:tblPr>
              <a:tblGrid>
                <a:gridCol w="3516923">
                  <a:extLst>
                    <a:ext uri="{9D8B030D-6E8A-4147-A177-3AD203B41FA5}">
                      <a16:colId xmlns:a16="http://schemas.microsoft.com/office/drawing/2014/main" val="3422888773"/>
                    </a:ext>
                  </a:extLst>
                </a:gridCol>
                <a:gridCol w="1875693">
                  <a:extLst>
                    <a:ext uri="{9D8B030D-6E8A-4147-A177-3AD203B41FA5}">
                      <a16:colId xmlns:a16="http://schemas.microsoft.com/office/drawing/2014/main" val="4234381320"/>
                    </a:ext>
                  </a:extLst>
                </a:gridCol>
                <a:gridCol w="6799384">
                  <a:extLst>
                    <a:ext uri="{9D8B030D-6E8A-4147-A177-3AD203B41FA5}">
                      <a16:colId xmlns:a16="http://schemas.microsoft.com/office/drawing/2014/main" val="188285220"/>
                    </a:ext>
                  </a:extLst>
                </a:gridCol>
              </a:tblGrid>
              <a:tr h="313944">
                <a:tc>
                  <a:txBody>
                    <a:bodyPr/>
                    <a:lstStyle/>
                    <a:p>
                      <a:pPr marL="0" marR="0">
                        <a:lnSpc>
                          <a:spcPct val="107000"/>
                        </a:lnSpc>
                        <a:spcBef>
                          <a:spcPts val="0"/>
                        </a:spcBef>
                        <a:spcAft>
                          <a:spcPts val="0"/>
                        </a:spcAft>
                      </a:pPr>
                      <a:r>
                        <a:rPr lang="en-US" sz="2000" dirty="0">
                          <a:effectLst/>
                        </a:rPr>
                        <a:t>CDBG Funding Year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Allocation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Funds Committed COVID-19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983513"/>
                  </a:ext>
                </a:extLst>
              </a:tr>
              <a:tr h="567797">
                <a:tc>
                  <a:txBody>
                    <a:bodyPr/>
                    <a:lstStyle/>
                    <a:p>
                      <a:pPr marL="0" marR="0">
                        <a:lnSpc>
                          <a:spcPct val="107000"/>
                        </a:lnSpc>
                        <a:spcBef>
                          <a:spcPts val="0"/>
                        </a:spcBef>
                        <a:spcAft>
                          <a:spcPts val="0"/>
                        </a:spcAft>
                      </a:pPr>
                      <a:r>
                        <a:rPr lang="en-US" sz="2000" dirty="0" smtClean="0">
                          <a:effectLst/>
                        </a:rPr>
                        <a:t>2019</a:t>
                      </a:r>
                      <a:endParaRPr lang="en-US" sz="2000" dirty="0">
                        <a:effectLst/>
                      </a:endParaRPr>
                    </a:p>
                  </a:txBody>
                  <a:tcPr marL="68580" marR="68580" marT="0" marB="0"/>
                </a:tc>
                <a:tc>
                  <a:txBody>
                    <a:bodyPr/>
                    <a:lstStyle/>
                    <a:p>
                      <a:pPr marL="0" marR="0">
                        <a:lnSpc>
                          <a:spcPct val="107000"/>
                        </a:lnSpc>
                        <a:spcBef>
                          <a:spcPts val="0"/>
                        </a:spcBef>
                        <a:spcAft>
                          <a:spcPts val="0"/>
                        </a:spcAft>
                      </a:pPr>
                      <a:r>
                        <a:rPr lang="en-US" sz="2000" dirty="0">
                          <a:effectLst/>
                        </a:rPr>
                        <a:t>$178,562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$100,000-OHRA-hotels/meals</a:t>
                      </a:r>
                      <a:r>
                        <a:rPr lang="en-US" sz="2000" dirty="0" smtClean="0">
                          <a:effectLst/>
                        </a:rPr>
                        <a:t>+$3,808.33 amendment</a:t>
                      </a: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2608733"/>
                  </a:ext>
                </a:extLst>
              </a:tr>
              <a:tr h="635554">
                <a:tc>
                  <a:txBody>
                    <a:bodyPr/>
                    <a:lstStyle/>
                    <a:p>
                      <a:pPr marL="0" marR="0">
                        <a:lnSpc>
                          <a:spcPct val="107000"/>
                        </a:lnSpc>
                        <a:spcBef>
                          <a:spcPts val="0"/>
                        </a:spcBef>
                        <a:spcAft>
                          <a:spcPts val="0"/>
                        </a:spcAft>
                      </a:pPr>
                      <a:r>
                        <a:rPr lang="en-US" sz="2000" dirty="0">
                          <a:effectLst/>
                        </a:rPr>
                        <a:t>2020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$176,899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$50,000-OHRA-Rental Assistance</a:t>
                      </a:r>
                    </a:p>
                    <a:p>
                      <a:pPr marL="0" marR="0">
                        <a:lnSpc>
                          <a:spcPct val="107000"/>
                        </a:lnSpc>
                        <a:spcBef>
                          <a:spcPts val="0"/>
                        </a:spcBef>
                        <a:spcAft>
                          <a:spcPts val="0"/>
                        </a:spcAft>
                      </a:pPr>
                      <a:r>
                        <a:rPr lang="en-US" sz="2000" dirty="0">
                          <a:effectLst/>
                        </a:rPr>
                        <a:t>$52,000-Peace House Meals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0888165"/>
                  </a:ext>
                </a:extLst>
              </a:tr>
              <a:tr h="961714">
                <a:tc>
                  <a:txBody>
                    <a:bodyPr/>
                    <a:lstStyle/>
                    <a:p>
                      <a:pPr marL="0" marR="0">
                        <a:lnSpc>
                          <a:spcPct val="107000"/>
                        </a:lnSpc>
                        <a:spcBef>
                          <a:spcPts val="0"/>
                        </a:spcBef>
                        <a:spcAft>
                          <a:spcPts val="0"/>
                        </a:spcAft>
                      </a:pPr>
                      <a:r>
                        <a:rPr lang="en-US" sz="2000" dirty="0">
                          <a:effectLst/>
                        </a:rPr>
                        <a:t>CARES ACT (CDBG-CV 1)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$104,079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$32,000-Peace House Meals</a:t>
                      </a:r>
                    </a:p>
                    <a:p>
                      <a:pPr marL="0" marR="0">
                        <a:lnSpc>
                          <a:spcPct val="107000"/>
                        </a:lnSpc>
                        <a:spcBef>
                          <a:spcPts val="0"/>
                        </a:spcBef>
                        <a:spcAft>
                          <a:spcPts val="0"/>
                        </a:spcAft>
                      </a:pPr>
                      <a:r>
                        <a:rPr lang="en-US" sz="2000" dirty="0">
                          <a:effectLst/>
                        </a:rPr>
                        <a:t>$19,968-OHRA Shower Program</a:t>
                      </a:r>
                    </a:p>
                    <a:p>
                      <a:pPr marL="0" marR="0">
                        <a:lnSpc>
                          <a:spcPct val="107000"/>
                        </a:lnSpc>
                        <a:spcBef>
                          <a:spcPts val="0"/>
                        </a:spcBef>
                        <a:spcAft>
                          <a:spcPts val="0"/>
                        </a:spcAft>
                      </a:pPr>
                      <a:r>
                        <a:rPr lang="en-US" sz="2000" dirty="0">
                          <a:effectLst/>
                        </a:rPr>
                        <a:t>$20,704.78-Peace House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4801631"/>
                  </a:ext>
                </a:extLst>
              </a:tr>
              <a:tr h="587739">
                <a:tc>
                  <a:txBody>
                    <a:bodyPr/>
                    <a:lstStyle/>
                    <a:p>
                      <a:pPr marL="0" marR="0">
                        <a:lnSpc>
                          <a:spcPct val="107000"/>
                        </a:lnSpc>
                        <a:spcBef>
                          <a:spcPts val="0"/>
                        </a:spcBef>
                        <a:spcAft>
                          <a:spcPts val="0"/>
                        </a:spcAft>
                      </a:pPr>
                      <a:r>
                        <a:rPr lang="en-US" sz="2000">
                          <a:effectLst/>
                        </a:rPr>
                        <a:t>CARES ACT (CDBG-CV 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$189,741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smtClean="0">
                          <a:effectLst/>
                        </a:rPr>
                        <a:t>$41,400.92-OHRA-Winter </a:t>
                      </a:r>
                      <a:r>
                        <a:rPr lang="en-US" sz="2000" dirty="0">
                          <a:effectLst/>
                        </a:rPr>
                        <a:t>Shelter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6205857"/>
                  </a:ext>
                </a:extLst>
              </a:tr>
              <a:tr h="635554">
                <a:tc>
                  <a:txBody>
                    <a:bodyPr/>
                    <a:lstStyle/>
                    <a:p>
                      <a:pPr marL="0" marR="0">
                        <a:lnSpc>
                          <a:spcPct val="107000"/>
                        </a:lnSpc>
                        <a:spcBef>
                          <a:spcPts val="0"/>
                        </a:spcBef>
                        <a:spcAft>
                          <a:spcPts val="0"/>
                        </a:spcAft>
                      </a:pPr>
                      <a:r>
                        <a:rPr lang="en-US" sz="2000">
                          <a:effectLst/>
                        </a:rPr>
                        <a:t>Pre 2019 carryover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$191,631.77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$6,446.72 –OHRA Shower Program</a:t>
                      </a:r>
                    </a:p>
                    <a:p>
                      <a:pPr marL="0" marR="0">
                        <a:lnSpc>
                          <a:spcPct val="107000"/>
                        </a:lnSpc>
                        <a:spcBef>
                          <a:spcPts val="0"/>
                        </a:spcBef>
                        <a:spcAft>
                          <a:spcPts val="0"/>
                        </a:spcAft>
                      </a:pPr>
                      <a:r>
                        <a:rPr lang="en-US" sz="2000" dirty="0">
                          <a:effectLst/>
                        </a:rPr>
                        <a:t>$25,080.00-Pallet Shelter Pilot Project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62587841"/>
                  </a:ext>
                </a:extLst>
              </a:tr>
              <a:tr h="313944">
                <a:tc>
                  <a:txBody>
                    <a:bodyPr/>
                    <a:lstStyle/>
                    <a:p>
                      <a:pPr marL="0" marR="0">
                        <a:lnSpc>
                          <a:spcPct val="107000"/>
                        </a:lnSpc>
                        <a:spcBef>
                          <a:spcPts val="0"/>
                        </a:spcBef>
                        <a:spcAft>
                          <a:spcPts val="0"/>
                        </a:spcAft>
                      </a:pPr>
                      <a:r>
                        <a:rPr lang="en-US" sz="2000">
                          <a:effectLst/>
                        </a:rPr>
                        <a:t>2021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$188,801.00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$270,170-OHRA- Project Turnkey Remodel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2284261"/>
                  </a:ext>
                </a:extLst>
              </a:tr>
              <a:tr h="635364">
                <a:tc gridSpan="2">
                  <a:txBody>
                    <a:bodyPr/>
                    <a:lstStyle/>
                    <a:p>
                      <a:pPr marL="0" marR="0">
                        <a:lnSpc>
                          <a:spcPct val="107000"/>
                        </a:lnSpc>
                        <a:spcBef>
                          <a:spcPts val="0"/>
                        </a:spcBef>
                        <a:spcAft>
                          <a:spcPts val="0"/>
                        </a:spcAft>
                      </a:pPr>
                      <a:r>
                        <a:rPr lang="en-US" sz="2000" dirty="0">
                          <a:effectLst/>
                        </a:rPr>
                        <a:t>Total Funds Committed to COVID Related Activities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nSpc>
                          <a:spcPct val="107000"/>
                        </a:lnSpc>
                        <a:spcBef>
                          <a:spcPts val="0"/>
                        </a:spcBef>
                        <a:spcAft>
                          <a:spcPts val="0"/>
                        </a:spcAft>
                      </a:pPr>
                      <a:r>
                        <a:rPr lang="en-US" sz="2000" smtClean="0">
                          <a:effectLst/>
                        </a:rPr>
                        <a:t>$621,578.75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6157812"/>
                  </a:ext>
                </a:extLst>
              </a:tr>
            </a:tbl>
          </a:graphicData>
        </a:graphic>
      </p:graphicFrame>
    </p:spTree>
    <p:extLst>
      <p:ext uri="{BB962C8B-B14F-4D97-AF65-F5344CB8AC3E}">
        <p14:creationId xmlns:p14="http://schemas.microsoft.com/office/powerpoint/2010/main" val="17282813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347545"/>
            <a:ext cx="5092906" cy="1574808"/>
          </a:xfrm>
        </p:spPr>
        <p:txBody>
          <a:bodyPr>
            <a:normAutofit fontScale="90000"/>
          </a:bodyPr>
          <a:lstStyle/>
          <a:p>
            <a:r>
              <a:rPr lang="en-US" b="1" dirty="0" smtClean="0"/>
              <a:t>Affordable Housing Trust Funds for COVID Relief</a:t>
            </a:r>
            <a:endParaRPr lang="en-US" b="1" dirty="0"/>
          </a:p>
        </p:txBody>
      </p:sp>
      <p:sp>
        <p:nvSpPr>
          <p:cNvPr id="4" name="Text Placeholder 3"/>
          <p:cNvSpPr>
            <a:spLocks noGrp="1"/>
          </p:cNvSpPr>
          <p:nvPr>
            <p:ph type="body" sz="half" idx="2"/>
          </p:nvPr>
        </p:nvSpPr>
        <p:spPr/>
        <p:txBody>
          <a:bodyPr/>
          <a:lstStyle/>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766195976"/>
              </p:ext>
            </p:extLst>
          </p:nvPr>
        </p:nvGraphicFramePr>
        <p:xfrm>
          <a:off x="586013" y="2139042"/>
          <a:ext cx="10925629" cy="4585973"/>
        </p:xfrm>
        <a:graphic>
          <a:graphicData uri="http://schemas.openxmlformats.org/drawingml/2006/table">
            <a:tbl>
              <a:tblPr firstRow="1" firstCol="1" bandRow="1">
                <a:tableStyleId>{5C22544A-7EE6-4342-B048-85BDC9FD1C3A}</a:tableStyleId>
              </a:tblPr>
              <a:tblGrid>
                <a:gridCol w="4193923">
                  <a:extLst>
                    <a:ext uri="{9D8B030D-6E8A-4147-A177-3AD203B41FA5}">
                      <a16:colId xmlns:a16="http://schemas.microsoft.com/office/drawing/2014/main" val="3636117593"/>
                    </a:ext>
                  </a:extLst>
                </a:gridCol>
                <a:gridCol w="2213577">
                  <a:extLst>
                    <a:ext uri="{9D8B030D-6E8A-4147-A177-3AD203B41FA5}">
                      <a16:colId xmlns:a16="http://schemas.microsoft.com/office/drawing/2014/main" val="4268791995"/>
                    </a:ext>
                  </a:extLst>
                </a:gridCol>
                <a:gridCol w="4518129">
                  <a:extLst>
                    <a:ext uri="{9D8B030D-6E8A-4147-A177-3AD203B41FA5}">
                      <a16:colId xmlns:a16="http://schemas.microsoft.com/office/drawing/2014/main" val="149901333"/>
                    </a:ext>
                  </a:extLst>
                </a:gridCol>
              </a:tblGrid>
              <a:tr h="786739">
                <a:tc>
                  <a:txBody>
                    <a:bodyPr/>
                    <a:lstStyle/>
                    <a:p>
                      <a:pPr marL="0" marR="0">
                        <a:lnSpc>
                          <a:spcPct val="107000"/>
                        </a:lnSpc>
                        <a:spcBef>
                          <a:spcPts val="0"/>
                        </a:spcBef>
                        <a:spcAft>
                          <a:spcPts val="0"/>
                        </a:spcAft>
                      </a:pPr>
                      <a:r>
                        <a:rPr lang="en-US" sz="2000">
                          <a:effectLst/>
                        </a:rPr>
                        <a:t>Resource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Total Amount Available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Funds Committed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1002442"/>
                  </a:ext>
                </a:extLst>
              </a:tr>
              <a:tr h="786739">
                <a:tc>
                  <a:txBody>
                    <a:bodyPr/>
                    <a:lstStyle/>
                    <a:p>
                      <a:pPr marL="0" marR="0">
                        <a:lnSpc>
                          <a:spcPct val="107000"/>
                        </a:lnSpc>
                        <a:spcBef>
                          <a:spcPts val="0"/>
                        </a:spcBef>
                        <a:spcAft>
                          <a:spcPts val="0"/>
                        </a:spcAft>
                      </a:pPr>
                      <a:r>
                        <a:rPr lang="en-US" sz="2000" dirty="0">
                          <a:effectLst/>
                        </a:rPr>
                        <a:t>Affordable Housing Trust Fund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$216,986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$3,500-OHRA</a:t>
                      </a:r>
                    </a:p>
                    <a:p>
                      <a:pPr marL="0" marR="0">
                        <a:lnSpc>
                          <a:spcPct val="107000"/>
                        </a:lnSpc>
                        <a:spcBef>
                          <a:spcPts val="0"/>
                        </a:spcBef>
                        <a:spcAft>
                          <a:spcPts val="0"/>
                        </a:spcAft>
                      </a:pPr>
                      <a:r>
                        <a:rPr lang="en-US" sz="2000">
                          <a:effectLst/>
                        </a:rPr>
                        <a:t>$1,500-JxCo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3388754"/>
                  </a:ext>
                </a:extLst>
              </a:tr>
              <a:tr h="393371">
                <a:tc>
                  <a:txBody>
                    <a:bodyPr/>
                    <a:lstStyle/>
                    <a:p>
                      <a:pPr marL="0" marR="0">
                        <a:lnSpc>
                          <a:spcPct val="107000"/>
                        </a:lnSpc>
                        <a:spcBef>
                          <a:spcPts val="0"/>
                        </a:spcBef>
                        <a:spcAft>
                          <a:spcPts val="0"/>
                        </a:spcAft>
                      </a:pPr>
                      <a:r>
                        <a:rPr lang="en-US" sz="2000">
                          <a:effectLst/>
                        </a:rPr>
                        <a:t>Grantees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6620263"/>
                  </a:ext>
                </a:extLst>
              </a:tr>
              <a:tr h="393371">
                <a:tc>
                  <a:txBody>
                    <a:bodyPr/>
                    <a:lstStyle/>
                    <a:p>
                      <a:pPr marL="0" marR="0">
                        <a:lnSpc>
                          <a:spcPct val="107000"/>
                        </a:lnSpc>
                        <a:spcBef>
                          <a:spcPts val="0"/>
                        </a:spcBef>
                        <a:spcAft>
                          <a:spcPts val="0"/>
                        </a:spcAft>
                      </a:pPr>
                      <a:r>
                        <a:rPr lang="en-US" sz="2000">
                          <a:effectLst/>
                        </a:rPr>
                        <a:t>OHRA-Winter Shelter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smtClean="0">
                          <a:effectLst/>
                        </a:rPr>
                        <a:t>$45,289.86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5853342"/>
                  </a:ext>
                </a:extLst>
              </a:tr>
              <a:tr h="393371">
                <a:tc>
                  <a:txBody>
                    <a:bodyPr/>
                    <a:lstStyle/>
                    <a:p>
                      <a:pPr marL="0" marR="0">
                        <a:lnSpc>
                          <a:spcPct val="107000"/>
                        </a:lnSpc>
                        <a:spcBef>
                          <a:spcPts val="0"/>
                        </a:spcBef>
                        <a:spcAft>
                          <a:spcPts val="0"/>
                        </a:spcAft>
                      </a:pPr>
                      <a:r>
                        <a:rPr lang="en-US" sz="2000" dirty="0">
                          <a:effectLst/>
                        </a:rPr>
                        <a:t>Maslow Project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$60,000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0524988"/>
                  </a:ext>
                </a:extLst>
              </a:tr>
              <a:tr h="786739">
                <a:tc>
                  <a:txBody>
                    <a:bodyPr/>
                    <a:lstStyle/>
                    <a:p>
                      <a:pPr marL="0" marR="0">
                        <a:lnSpc>
                          <a:spcPct val="107000"/>
                        </a:lnSpc>
                        <a:spcBef>
                          <a:spcPts val="0"/>
                        </a:spcBef>
                        <a:spcAft>
                          <a:spcPts val="0"/>
                        </a:spcAft>
                      </a:pPr>
                      <a:r>
                        <a:rPr lang="en-US" sz="2000">
                          <a:effectLst/>
                        </a:rPr>
                        <a:t>Unitarian Church-Pallet Shelter Pilot Project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a:t>
                      </a:r>
                      <a:r>
                        <a:rPr lang="en-US" sz="2000" dirty="0" smtClean="0">
                          <a:effectLst/>
                        </a:rPr>
                        <a:t>5,536.94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8513292"/>
                  </a:ext>
                </a:extLst>
              </a:tr>
              <a:tr h="393371">
                <a:tc>
                  <a:txBody>
                    <a:bodyPr/>
                    <a:lstStyle/>
                    <a:p>
                      <a:pPr marL="0" marR="0">
                        <a:lnSpc>
                          <a:spcPct val="107000"/>
                        </a:lnSpc>
                        <a:spcBef>
                          <a:spcPts val="0"/>
                        </a:spcBef>
                        <a:spcAft>
                          <a:spcPts val="0"/>
                        </a:spcAft>
                      </a:pPr>
                      <a:r>
                        <a:rPr lang="en-US" sz="2000" dirty="0">
                          <a:effectLst/>
                        </a:rPr>
                        <a:t>Inclement Weather Shelter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smtClean="0">
                          <a:effectLst/>
                        </a:rPr>
                        <a:t>$1,060.00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7171153"/>
                  </a:ext>
                </a:extLst>
              </a:tr>
              <a:tr h="393371">
                <a:tc>
                  <a:txBody>
                    <a:bodyPr/>
                    <a:lstStyle/>
                    <a:p>
                      <a:pPr marL="0" marR="0">
                        <a:lnSpc>
                          <a:spcPct val="107000"/>
                        </a:lnSpc>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Total spent on COVID Related Activities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smtClean="0">
                          <a:effectLst/>
                          <a:latin typeface="+mj-lt"/>
                          <a:ea typeface="Calibri" panose="020F0502020204030204" pitchFamily="34" charset="0"/>
                          <a:cs typeface="Times New Roman" panose="02020603050405020304" pitchFamily="18" charset="0"/>
                        </a:rPr>
                        <a:t>$116,886.80</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8875230"/>
                  </a:ext>
                </a:extLst>
              </a:tr>
            </a:tbl>
          </a:graphicData>
        </a:graphic>
      </p:graphicFrame>
      <p:sp>
        <p:nvSpPr>
          <p:cNvPr id="6" name="Rectangle 1"/>
          <p:cNvSpPr>
            <a:spLocks noChangeArrowheads="1"/>
          </p:cNvSpPr>
          <p:nvPr/>
        </p:nvSpPr>
        <p:spPr bwMode="auto">
          <a:xfrm>
            <a:off x="1435100" y="3270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945154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520BFB4-5E5B-4ADA-9F07-4AAB39D5EE56}"/>
              </a:ext>
            </a:extLst>
          </p:cNvPr>
          <p:cNvSpPr/>
          <p:nvPr/>
        </p:nvSpPr>
        <p:spPr>
          <a:xfrm>
            <a:off x="2661889" y="1004103"/>
            <a:ext cx="2082371" cy="830997"/>
          </a:xfrm>
          <a:prstGeom prst="rect">
            <a:avLst/>
          </a:prstGeom>
        </p:spPr>
        <p:txBody>
          <a:bodyPr wrap="square">
            <a:spAutoFit/>
          </a:bodyPr>
          <a:lstStyle/>
          <a:p>
            <a:pPr lvl="0"/>
            <a:r>
              <a:rPr lang="en-US" sz="2400" dirty="0" smtClean="0">
                <a:solidFill>
                  <a:srgbClr val="40687C"/>
                </a:solidFill>
              </a:rPr>
              <a:t>Financial Incentives</a:t>
            </a:r>
            <a:endParaRPr lang="en-US" sz="2400" dirty="0">
              <a:solidFill>
                <a:srgbClr val="40687C"/>
              </a:solidFill>
            </a:endParaRPr>
          </a:p>
        </p:txBody>
      </p:sp>
      <p:sp>
        <p:nvSpPr>
          <p:cNvPr id="50" name="Rectangle 49">
            <a:extLst>
              <a:ext uri="{FF2B5EF4-FFF2-40B4-BE49-F238E27FC236}">
                <a16:creationId xmlns:a16="http://schemas.microsoft.com/office/drawing/2014/main" id="{223B6F74-5514-4124-9EE3-6D99BD125AD8}"/>
              </a:ext>
            </a:extLst>
          </p:cNvPr>
          <p:cNvSpPr/>
          <p:nvPr/>
        </p:nvSpPr>
        <p:spPr>
          <a:xfrm>
            <a:off x="6450887" y="1746412"/>
            <a:ext cx="5500688" cy="3668055"/>
          </a:xfrm>
          <a:prstGeom prst="rect">
            <a:avLst/>
          </a:prstGeom>
        </p:spPr>
        <p:txBody>
          <a:bodyPr wrap="square">
            <a:spAutoFit/>
          </a:bodyPr>
          <a:lstStyle/>
          <a:p>
            <a:pPr>
              <a:lnSpc>
                <a:spcPct val="200000"/>
              </a:lnSpc>
            </a:pPr>
            <a:r>
              <a:rPr lang="en-US" sz="2400" b="1" dirty="0" smtClean="0"/>
              <a:t>Since 1992 the SDC deferral Program has benefited </a:t>
            </a:r>
            <a:r>
              <a:rPr lang="en-US" sz="2400" b="1" u="sng" dirty="0" smtClean="0"/>
              <a:t>133 units </a:t>
            </a:r>
            <a:r>
              <a:rPr lang="en-US" sz="2400" b="1" dirty="0" smtClean="0"/>
              <a:t>targeted to ownership households earning 80% AMI or less and rental households earning 60% AMI or less</a:t>
            </a:r>
            <a:endParaRPr lang="en-US" sz="2400" b="1" dirty="0"/>
          </a:p>
        </p:txBody>
      </p:sp>
      <p:sp>
        <p:nvSpPr>
          <p:cNvPr id="51" name="Title 1">
            <a:extLst>
              <a:ext uri="{FF2B5EF4-FFF2-40B4-BE49-F238E27FC236}">
                <a16:creationId xmlns:a16="http://schemas.microsoft.com/office/drawing/2014/main" id="{6CD96462-414D-41E0-B62F-A1979F5A5C9A}"/>
              </a:ext>
            </a:extLst>
          </p:cNvPr>
          <p:cNvSpPr txBox="1">
            <a:spLocks/>
          </p:cNvSpPr>
          <p:nvPr/>
        </p:nvSpPr>
        <p:spPr>
          <a:xfrm>
            <a:off x="2661889" y="325368"/>
            <a:ext cx="2197787" cy="678735"/>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b="1" dirty="0" smtClean="0">
                <a:solidFill>
                  <a:srgbClr val="40687C"/>
                </a:solidFill>
              </a:rPr>
              <a:t>Outcomes</a:t>
            </a:r>
            <a:endParaRPr lang="en-US" b="1" dirty="0">
              <a:solidFill>
                <a:srgbClr val="40687C"/>
              </a:solidFill>
            </a:endParaRPr>
          </a:p>
        </p:txBody>
      </p:sp>
      <p:sp>
        <p:nvSpPr>
          <p:cNvPr id="2" name="TextBox 1"/>
          <p:cNvSpPr txBox="1"/>
          <p:nvPr/>
        </p:nvSpPr>
        <p:spPr>
          <a:xfrm>
            <a:off x="7808360" y="664735"/>
            <a:ext cx="3943708" cy="523220"/>
          </a:xfrm>
          <a:prstGeom prst="rect">
            <a:avLst/>
          </a:prstGeom>
          <a:noFill/>
        </p:spPr>
        <p:txBody>
          <a:bodyPr wrap="none" rtlCol="0">
            <a:spAutoFit/>
          </a:bodyPr>
          <a:lstStyle/>
          <a:p>
            <a:r>
              <a:rPr lang="en-US" sz="2800" b="1" dirty="0" smtClean="0">
                <a:solidFill>
                  <a:schemeClr val="bg1"/>
                </a:solidFill>
              </a:rPr>
              <a:t>SDC Deferral Program</a:t>
            </a:r>
            <a:endParaRPr lang="en-US" sz="2800" b="1" dirty="0">
              <a:solidFill>
                <a:schemeClr val="bg1"/>
              </a:solidFill>
            </a:endParaRPr>
          </a:p>
        </p:txBody>
      </p:sp>
      <p:pic>
        <p:nvPicPr>
          <p:cNvPr id="3" name="Picture 2"/>
          <p:cNvPicPr>
            <a:picLocks noChangeAspect="1"/>
          </p:cNvPicPr>
          <p:nvPr/>
        </p:nvPicPr>
        <p:blipFill>
          <a:blip r:embed="rId3"/>
          <a:stretch>
            <a:fillRect/>
          </a:stretch>
        </p:blipFill>
        <p:spPr>
          <a:xfrm>
            <a:off x="489240" y="2094230"/>
            <a:ext cx="5870957" cy="4395597"/>
          </a:xfrm>
          <a:prstGeom prst="rect">
            <a:avLst/>
          </a:prstGeom>
        </p:spPr>
      </p:pic>
    </p:spTree>
    <p:extLst>
      <p:ext uri="{BB962C8B-B14F-4D97-AF65-F5344CB8AC3E}">
        <p14:creationId xmlns:p14="http://schemas.microsoft.com/office/powerpoint/2010/main" val="35999381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520BFB4-5E5B-4ADA-9F07-4AAB39D5EE56}"/>
              </a:ext>
            </a:extLst>
          </p:cNvPr>
          <p:cNvSpPr/>
          <p:nvPr/>
        </p:nvSpPr>
        <p:spPr>
          <a:xfrm>
            <a:off x="2661889" y="1004103"/>
            <a:ext cx="2082371" cy="830997"/>
          </a:xfrm>
          <a:prstGeom prst="rect">
            <a:avLst/>
          </a:prstGeom>
        </p:spPr>
        <p:txBody>
          <a:bodyPr wrap="square">
            <a:spAutoFit/>
          </a:bodyPr>
          <a:lstStyle/>
          <a:p>
            <a:pPr lvl="0"/>
            <a:r>
              <a:rPr lang="en-US" sz="2400" dirty="0" smtClean="0">
                <a:solidFill>
                  <a:srgbClr val="40687C"/>
                </a:solidFill>
              </a:rPr>
              <a:t>Financial Incentives</a:t>
            </a:r>
            <a:endParaRPr lang="en-US" sz="2400" dirty="0">
              <a:solidFill>
                <a:srgbClr val="40687C"/>
              </a:solidFill>
            </a:endParaRPr>
          </a:p>
        </p:txBody>
      </p:sp>
      <p:sp>
        <p:nvSpPr>
          <p:cNvPr id="50" name="Rectangle 49">
            <a:extLst>
              <a:ext uri="{FF2B5EF4-FFF2-40B4-BE49-F238E27FC236}">
                <a16:creationId xmlns:a16="http://schemas.microsoft.com/office/drawing/2014/main" id="{223B6F74-5514-4124-9EE3-6D99BD125AD8}"/>
              </a:ext>
            </a:extLst>
          </p:cNvPr>
          <p:cNvSpPr/>
          <p:nvPr/>
        </p:nvSpPr>
        <p:spPr>
          <a:xfrm>
            <a:off x="6296774" y="1725863"/>
            <a:ext cx="5500688" cy="4524315"/>
          </a:xfrm>
          <a:prstGeom prst="rect">
            <a:avLst/>
          </a:prstGeom>
        </p:spPr>
        <p:txBody>
          <a:bodyPr wrap="square">
            <a:spAutoFit/>
          </a:bodyPr>
          <a:lstStyle/>
          <a:p>
            <a:pPr>
              <a:lnSpc>
                <a:spcPct val="150000"/>
              </a:lnSpc>
            </a:pPr>
            <a:r>
              <a:rPr lang="en-US" sz="2400" b="1" dirty="0"/>
              <a:t>Since 1994 CDBG funds have contributed to the development, rehabilitation and/or acquisition of </a:t>
            </a:r>
            <a:r>
              <a:rPr lang="en-US" sz="2400" b="1" u="sng" dirty="0"/>
              <a:t>95 units </a:t>
            </a:r>
            <a:r>
              <a:rPr lang="en-US" sz="2400" b="1" dirty="0"/>
              <a:t>of affordable housing targeted to ownership households earning 80% AMI or less and rental households earning 60% and at times 50% AMI or less</a:t>
            </a:r>
          </a:p>
        </p:txBody>
      </p:sp>
      <p:sp>
        <p:nvSpPr>
          <p:cNvPr id="51" name="Title 1">
            <a:extLst>
              <a:ext uri="{FF2B5EF4-FFF2-40B4-BE49-F238E27FC236}">
                <a16:creationId xmlns:a16="http://schemas.microsoft.com/office/drawing/2014/main" id="{6CD96462-414D-41E0-B62F-A1979F5A5C9A}"/>
              </a:ext>
            </a:extLst>
          </p:cNvPr>
          <p:cNvSpPr txBox="1">
            <a:spLocks/>
          </p:cNvSpPr>
          <p:nvPr/>
        </p:nvSpPr>
        <p:spPr>
          <a:xfrm>
            <a:off x="2661889" y="325368"/>
            <a:ext cx="2197787" cy="678735"/>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b="1" dirty="0" smtClean="0">
                <a:solidFill>
                  <a:srgbClr val="40687C"/>
                </a:solidFill>
              </a:rPr>
              <a:t>Outcomes</a:t>
            </a:r>
            <a:endParaRPr lang="en-US" b="1" dirty="0">
              <a:solidFill>
                <a:srgbClr val="40687C"/>
              </a:solidFill>
            </a:endParaRPr>
          </a:p>
        </p:txBody>
      </p:sp>
      <p:sp>
        <p:nvSpPr>
          <p:cNvPr id="2" name="TextBox 1"/>
          <p:cNvSpPr txBox="1"/>
          <p:nvPr/>
        </p:nvSpPr>
        <p:spPr>
          <a:xfrm>
            <a:off x="8476180" y="664735"/>
            <a:ext cx="2850460" cy="523220"/>
          </a:xfrm>
          <a:prstGeom prst="rect">
            <a:avLst/>
          </a:prstGeom>
          <a:noFill/>
        </p:spPr>
        <p:txBody>
          <a:bodyPr wrap="none" rtlCol="0">
            <a:spAutoFit/>
          </a:bodyPr>
          <a:lstStyle/>
          <a:p>
            <a:r>
              <a:rPr lang="en-US" sz="2800" b="1" dirty="0" smtClean="0">
                <a:solidFill>
                  <a:schemeClr val="bg1"/>
                </a:solidFill>
              </a:rPr>
              <a:t>CDBG Program</a:t>
            </a:r>
            <a:endParaRPr lang="en-US" sz="2800" b="1" dirty="0">
              <a:solidFill>
                <a:schemeClr val="bg1"/>
              </a:solidFill>
            </a:endParaRPr>
          </a:p>
        </p:txBody>
      </p:sp>
      <p:pic>
        <p:nvPicPr>
          <p:cNvPr id="3" name="Picture 2"/>
          <p:cNvPicPr>
            <a:picLocks noChangeAspect="1"/>
          </p:cNvPicPr>
          <p:nvPr/>
        </p:nvPicPr>
        <p:blipFill>
          <a:blip r:embed="rId3"/>
          <a:stretch>
            <a:fillRect/>
          </a:stretch>
        </p:blipFill>
        <p:spPr>
          <a:xfrm>
            <a:off x="285987" y="2226158"/>
            <a:ext cx="5897771" cy="4076924"/>
          </a:xfrm>
          <a:prstGeom prst="rect">
            <a:avLst/>
          </a:prstGeom>
        </p:spPr>
      </p:pic>
    </p:spTree>
    <p:extLst>
      <p:ext uri="{BB962C8B-B14F-4D97-AF65-F5344CB8AC3E}">
        <p14:creationId xmlns:p14="http://schemas.microsoft.com/office/powerpoint/2010/main" val="622632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EA3690E-B152-4EDA-9BFC-403C6C2C962E}"/>
              </a:ext>
            </a:extLst>
          </p:cNvPr>
          <p:cNvSpPr/>
          <p:nvPr/>
        </p:nvSpPr>
        <p:spPr>
          <a:xfrm>
            <a:off x="2647603" y="989815"/>
            <a:ext cx="2605784" cy="830997"/>
          </a:xfrm>
          <a:prstGeom prst="rect">
            <a:avLst/>
          </a:prstGeom>
        </p:spPr>
        <p:txBody>
          <a:bodyPr wrap="square">
            <a:spAutoFit/>
          </a:bodyPr>
          <a:lstStyle/>
          <a:p>
            <a:pPr lvl="0"/>
            <a:r>
              <a:rPr lang="en-US" sz="2400" dirty="0" smtClean="0">
                <a:solidFill>
                  <a:srgbClr val="40687C"/>
                </a:solidFill>
              </a:rPr>
              <a:t>Financial Incentives</a:t>
            </a:r>
            <a:endParaRPr lang="en-US" sz="2400" dirty="0">
              <a:solidFill>
                <a:srgbClr val="40687C"/>
              </a:solidFill>
            </a:endParaRPr>
          </a:p>
        </p:txBody>
      </p:sp>
      <p:sp>
        <p:nvSpPr>
          <p:cNvPr id="21" name="Title 1">
            <a:extLst>
              <a:ext uri="{FF2B5EF4-FFF2-40B4-BE49-F238E27FC236}">
                <a16:creationId xmlns:a16="http://schemas.microsoft.com/office/drawing/2014/main" id="{30BAA67A-3FCF-4830-AFA5-69C976CE935C}"/>
              </a:ext>
            </a:extLst>
          </p:cNvPr>
          <p:cNvSpPr>
            <a:spLocks noGrp="1"/>
          </p:cNvSpPr>
          <p:nvPr>
            <p:ph type="title"/>
          </p:nvPr>
        </p:nvSpPr>
        <p:spPr>
          <a:xfrm>
            <a:off x="2647603" y="311080"/>
            <a:ext cx="2605784" cy="678735"/>
          </a:xfrm>
        </p:spPr>
        <p:txBody>
          <a:bodyPr>
            <a:normAutofit/>
          </a:bodyPr>
          <a:lstStyle/>
          <a:p>
            <a:r>
              <a:rPr lang="en-US" b="1" dirty="0" smtClean="0">
                <a:solidFill>
                  <a:srgbClr val="40687C"/>
                </a:solidFill>
              </a:rPr>
              <a:t>Outcomes</a:t>
            </a:r>
            <a:endParaRPr lang="en-US" b="1" dirty="0">
              <a:solidFill>
                <a:srgbClr val="40687C"/>
              </a:solidFill>
            </a:endParaRPr>
          </a:p>
        </p:txBody>
      </p:sp>
      <p:sp>
        <p:nvSpPr>
          <p:cNvPr id="2" name="TextBox 1"/>
          <p:cNvSpPr txBox="1"/>
          <p:nvPr/>
        </p:nvSpPr>
        <p:spPr>
          <a:xfrm>
            <a:off x="6383709" y="1072009"/>
            <a:ext cx="5575410" cy="5909310"/>
          </a:xfrm>
          <a:prstGeom prst="rect">
            <a:avLst/>
          </a:prstGeom>
          <a:noFill/>
        </p:spPr>
        <p:txBody>
          <a:bodyPr wrap="square" rtlCol="0">
            <a:spAutoFit/>
          </a:bodyPr>
          <a:lstStyle/>
          <a:p>
            <a:pPr>
              <a:lnSpc>
                <a:spcPct val="150000"/>
              </a:lnSpc>
            </a:pPr>
            <a:r>
              <a:rPr lang="en-US" sz="2100" b="1" dirty="0" smtClean="0"/>
              <a:t>The City’s Affordable Housing Trust Fund was adopted in 2008, but lacked an ongoing funding source until 2017.  The funds were offered through an RFP process for the first time in 2018.  The majority of the funding was awarded to Columbia Care for the purchase of land on which to build </a:t>
            </a:r>
            <a:r>
              <a:rPr lang="en-US" sz="2100" b="1" u="sng" dirty="0" smtClean="0"/>
              <a:t>30 units </a:t>
            </a:r>
            <a:r>
              <a:rPr lang="en-US" sz="2100" b="1" dirty="0" smtClean="0"/>
              <a:t>of affordable housing.  This project will also receive a deferral of System Development Charges and a waiver of Community Development and Engineering fees.  </a:t>
            </a:r>
            <a:endParaRPr lang="en-US" sz="2100" b="1" dirty="0"/>
          </a:p>
        </p:txBody>
      </p:sp>
      <p:sp>
        <p:nvSpPr>
          <p:cNvPr id="3" name="TextBox 2"/>
          <p:cNvSpPr txBox="1"/>
          <p:nvPr/>
        </p:nvSpPr>
        <p:spPr>
          <a:xfrm>
            <a:off x="6725439" y="311080"/>
            <a:ext cx="5466561" cy="523220"/>
          </a:xfrm>
          <a:prstGeom prst="rect">
            <a:avLst/>
          </a:prstGeom>
          <a:noFill/>
        </p:spPr>
        <p:txBody>
          <a:bodyPr wrap="none" rtlCol="0">
            <a:spAutoFit/>
          </a:bodyPr>
          <a:lstStyle/>
          <a:p>
            <a:pPr algn="ctr"/>
            <a:r>
              <a:rPr lang="en-US" sz="2800" b="1" dirty="0" smtClean="0">
                <a:solidFill>
                  <a:schemeClr val="bg1"/>
                </a:solidFill>
              </a:rPr>
              <a:t>Affordable Housing Trust Funds</a:t>
            </a:r>
            <a:endParaRPr lang="en-US" sz="2800" b="1" dirty="0">
              <a:solidFill>
                <a:schemeClr val="bg1"/>
              </a:solidFill>
            </a:endParaRPr>
          </a:p>
        </p:txBody>
      </p:sp>
      <p:pic>
        <p:nvPicPr>
          <p:cNvPr id="4" name="Picture 3"/>
          <p:cNvPicPr>
            <a:picLocks noChangeAspect="1"/>
          </p:cNvPicPr>
          <p:nvPr/>
        </p:nvPicPr>
        <p:blipFill>
          <a:blip r:embed="rId3"/>
          <a:stretch>
            <a:fillRect/>
          </a:stretch>
        </p:blipFill>
        <p:spPr>
          <a:xfrm>
            <a:off x="97995" y="1925860"/>
            <a:ext cx="6148693" cy="4713999"/>
          </a:xfrm>
          <a:prstGeom prst="rect">
            <a:avLst/>
          </a:prstGeom>
        </p:spPr>
      </p:pic>
    </p:spTree>
    <p:extLst>
      <p:ext uri="{BB962C8B-B14F-4D97-AF65-F5344CB8AC3E}">
        <p14:creationId xmlns:p14="http://schemas.microsoft.com/office/powerpoint/2010/main" val="41073176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EA3690E-B152-4EDA-9BFC-403C6C2C962E}"/>
              </a:ext>
            </a:extLst>
          </p:cNvPr>
          <p:cNvSpPr/>
          <p:nvPr/>
        </p:nvSpPr>
        <p:spPr>
          <a:xfrm>
            <a:off x="2647603" y="989815"/>
            <a:ext cx="2605784" cy="461665"/>
          </a:xfrm>
          <a:prstGeom prst="rect">
            <a:avLst/>
          </a:prstGeom>
        </p:spPr>
        <p:txBody>
          <a:bodyPr wrap="square">
            <a:spAutoFit/>
          </a:bodyPr>
          <a:lstStyle/>
          <a:p>
            <a:pPr lvl="0"/>
            <a:r>
              <a:rPr lang="en-US" sz="2400" dirty="0" smtClean="0">
                <a:solidFill>
                  <a:srgbClr val="40687C"/>
                </a:solidFill>
              </a:rPr>
              <a:t>Land Use</a:t>
            </a:r>
            <a:endParaRPr lang="en-US" sz="2400" dirty="0">
              <a:solidFill>
                <a:srgbClr val="40687C"/>
              </a:solidFill>
            </a:endParaRPr>
          </a:p>
        </p:txBody>
      </p:sp>
      <p:sp>
        <p:nvSpPr>
          <p:cNvPr id="21" name="Title 1">
            <a:extLst>
              <a:ext uri="{FF2B5EF4-FFF2-40B4-BE49-F238E27FC236}">
                <a16:creationId xmlns:a16="http://schemas.microsoft.com/office/drawing/2014/main" id="{30BAA67A-3FCF-4830-AFA5-69C976CE935C}"/>
              </a:ext>
            </a:extLst>
          </p:cNvPr>
          <p:cNvSpPr>
            <a:spLocks noGrp="1"/>
          </p:cNvSpPr>
          <p:nvPr>
            <p:ph type="title"/>
          </p:nvPr>
        </p:nvSpPr>
        <p:spPr>
          <a:xfrm>
            <a:off x="2647603" y="311080"/>
            <a:ext cx="2605784" cy="1805302"/>
          </a:xfrm>
        </p:spPr>
        <p:txBody>
          <a:bodyPr>
            <a:normAutofit/>
          </a:bodyPr>
          <a:lstStyle/>
          <a:p>
            <a:r>
              <a:rPr lang="en-US" b="1" dirty="0">
                <a:solidFill>
                  <a:srgbClr val="40687C"/>
                </a:solidFill>
              </a:rPr>
              <a:t>Outcomes</a:t>
            </a:r>
          </a:p>
        </p:txBody>
      </p:sp>
      <p:sp>
        <p:nvSpPr>
          <p:cNvPr id="2" name="TextBox 1"/>
          <p:cNvSpPr txBox="1"/>
          <p:nvPr/>
        </p:nvSpPr>
        <p:spPr>
          <a:xfrm>
            <a:off x="6143946" y="1119883"/>
            <a:ext cx="5948737" cy="5424562"/>
          </a:xfrm>
          <a:prstGeom prst="rect">
            <a:avLst/>
          </a:prstGeom>
          <a:noFill/>
        </p:spPr>
        <p:txBody>
          <a:bodyPr wrap="square" rtlCol="0">
            <a:spAutoFit/>
          </a:bodyPr>
          <a:lstStyle/>
          <a:p>
            <a:pPr>
              <a:lnSpc>
                <a:spcPct val="150000"/>
              </a:lnSpc>
            </a:pPr>
            <a:r>
              <a:rPr lang="en-US" sz="2100" b="1" dirty="0" smtClean="0"/>
              <a:t>The City’s Affordable Housing land use policies have encouraged the creation of </a:t>
            </a:r>
            <a:r>
              <a:rPr lang="en-US" sz="2100" b="1" u="sng" dirty="0" smtClean="0"/>
              <a:t>106 affordable housing units.  </a:t>
            </a:r>
            <a:r>
              <a:rPr lang="en-US" sz="2100" b="1" dirty="0" smtClean="0"/>
              <a:t>These units are primarily targeted to those earning 80% AMI or less, thereby also making them eligible for SDC deferrals.  Most of these units were developed by affordable housing providers.     </a:t>
            </a:r>
          </a:p>
          <a:p>
            <a:pPr marL="285750" indent="-285750">
              <a:lnSpc>
                <a:spcPct val="150000"/>
              </a:lnSpc>
              <a:buFont typeface="Arial" panose="020B0604020202020204" pitchFamily="34" charset="0"/>
              <a:buChar char="•"/>
            </a:pPr>
            <a:r>
              <a:rPr lang="en-US" sz="2100" b="1" dirty="0" smtClean="0"/>
              <a:t>Condo-conversions</a:t>
            </a:r>
            <a:r>
              <a:rPr lang="en-US" sz="2100" dirty="0" smtClean="0"/>
              <a:t>     16 units-80</a:t>
            </a:r>
            <a:r>
              <a:rPr lang="en-US" sz="2100" dirty="0"/>
              <a:t>% AMI </a:t>
            </a:r>
          </a:p>
          <a:p>
            <a:pPr marL="285750" indent="-285750">
              <a:lnSpc>
                <a:spcPct val="150000"/>
              </a:lnSpc>
              <a:buFont typeface="Arial" panose="020B0604020202020204" pitchFamily="34" charset="0"/>
              <a:buChar char="•"/>
            </a:pPr>
            <a:r>
              <a:rPr lang="en-US" sz="2100" b="1" dirty="0" smtClean="0"/>
              <a:t>Annexation/Zone Change (Planning Actions)                         </a:t>
            </a:r>
            <a:r>
              <a:rPr lang="en-US" sz="2100" dirty="0" smtClean="0"/>
              <a:t>82 units-60/80%AMI </a:t>
            </a:r>
            <a:endParaRPr lang="en-US" sz="2100" dirty="0"/>
          </a:p>
          <a:p>
            <a:pPr marL="285750" indent="-285750">
              <a:lnSpc>
                <a:spcPct val="150000"/>
              </a:lnSpc>
              <a:buFont typeface="Arial" panose="020B0604020202020204" pitchFamily="34" charset="0"/>
              <a:buChar char="•"/>
            </a:pPr>
            <a:r>
              <a:rPr lang="en-US" sz="2100" b="1" dirty="0"/>
              <a:t>Bonus Density</a:t>
            </a:r>
            <a:r>
              <a:rPr lang="en-US" sz="2100" dirty="0"/>
              <a:t> </a:t>
            </a:r>
            <a:r>
              <a:rPr lang="en-US" sz="2100" dirty="0" smtClean="0"/>
              <a:t>                 8 units-120</a:t>
            </a:r>
            <a:r>
              <a:rPr lang="en-US" sz="2100" dirty="0"/>
              <a:t>% AMI </a:t>
            </a:r>
          </a:p>
        </p:txBody>
      </p:sp>
      <p:sp>
        <p:nvSpPr>
          <p:cNvPr id="3" name="TextBox 2"/>
          <p:cNvSpPr txBox="1"/>
          <p:nvPr/>
        </p:nvSpPr>
        <p:spPr>
          <a:xfrm>
            <a:off x="7537874" y="388837"/>
            <a:ext cx="3158237" cy="523220"/>
          </a:xfrm>
          <a:prstGeom prst="rect">
            <a:avLst/>
          </a:prstGeom>
          <a:noFill/>
        </p:spPr>
        <p:txBody>
          <a:bodyPr wrap="none" rtlCol="0">
            <a:spAutoFit/>
          </a:bodyPr>
          <a:lstStyle/>
          <a:p>
            <a:pPr algn="ctr"/>
            <a:r>
              <a:rPr lang="en-US" sz="2800" b="1" dirty="0" smtClean="0">
                <a:solidFill>
                  <a:schemeClr val="bg1"/>
                </a:solidFill>
              </a:rPr>
              <a:t>Land Use Policies</a:t>
            </a:r>
            <a:endParaRPr lang="en-US" sz="2800" b="1" dirty="0">
              <a:solidFill>
                <a:schemeClr val="bg1"/>
              </a:solidFill>
            </a:endParaRPr>
          </a:p>
        </p:txBody>
      </p:sp>
      <p:pic>
        <p:nvPicPr>
          <p:cNvPr id="4" name="Picture 3"/>
          <p:cNvPicPr>
            <a:picLocks noChangeAspect="1"/>
          </p:cNvPicPr>
          <p:nvPr/>
        </p:nvPicPr>
        <p:blipFill>
          <a:blip r:embed="rId3"/>
          <a:stretch>
            <a:fillRect/>
          </a:stretch>
        </p:blipFill>
        <p:spPr>
          <a:xfrm>
            <a:off x="317067" y="2609636"/>
            <a:ext cx="5826879" cy="3441555"/>
          </a:xfrm>
          <a:prstGeom prst="rect">
            <a:avLst/>
          </a:prstGeom>
        </p:spPr>
      </p:pic>
    </p:spTree>
    <p:extLst>
      <p:ext uri="{BB962C8B-B14F-4D97-AF65-F5344CB8AC3E}">
        <p14:creationId xmlns:p14="http://schemas.microsoft.com/office/powerpoint/2010/main" val="17733258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44610" y="2568539"/>
            <a:ext cx="2085827" cy="1678665"/>
          </a:xfrm>
          <a:prstGeom prst="rect">
            <a:avLst/>
          </a:prstGeom>
          <a:noFill/>
        </p:spPr>
        <p:txBody>
          <a:bodyPr wrap="none" rtlCol="0">
            <a:spAutoFit/>
          </a:bodyPr>
          <a:lstStyle/>
          <a:p>
            <a:pPr>
              <a:lnSpc>
                <a:spcPct val="200000"/>
              </a:lnSpc>
            </a:pPr>
            <a:r>
              <a:rPr lang="en-US" sz="2800" b="1" dirty="0" smtClean="0">
                <a:solidFill>
                  <a:schemeClr val="bg1"/>
                </a:solidFill>
              </a:rPr>
              <a:t>Thank You!</a:t>
            </a:r>
          </a:p>
          <a:p>
            <a:pPr>
              <a:lnSpc>
                <a:spcPct val="200000"/>
              </a:lnSpc>
            </a:pPr>
            <a:r>
              <a:rPr lang="en-US" sz="2800" b="1" dirty="0" smtClean="0">
                <a:solidFill>
                  <a:schemeClr val="bg1"/>
                </a:solidFill>
              </a:rPr>
              <a:t>Questions?</a:t>
            </a:r>
            <a:endParaRPr lang="en-US" sz="2800" b="1" dirty="0">
              <a:solidFill>
                <a:schemeClr val="bg1"/>
              </a:solidFill>
            </a:endParaRPr>
          </a:p>
        </p:txBody>
      </p:sp>
    </p:spTree>
    <p:extLst>
      <p:ext uri="{BB962C8B-B14F-4D97-AF65-F5344CB8AC3E}">
        <p14:creationId xmlns:p14="http://schemas.microsoft.com/office/powerpoint/2010/main" val="35667212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7F2D6BE-ABA2-4066-BBE0-FB51669E0995}"/>
              </a:ext>
            </a:extLst>
          </p:cNvPr>
          <p:cNvSpPr/>
          <p:nvPr/>
        </p:nvSpPr>
        <p:spPr>
          <a:xfrm>
            <a:off x="7097915" y="317648"/>
            <a:ext cx="4642068" cy="1569660"/>
          </a:xfrm>
          <a:prstGeom prst="rect">
            <a:avLst/>
          </a:prstGeom>
        </p:spPr>
        <p:txBody>
          <a:bodyPr wrap="square">
            <a:spAutoFit/>
          </a:bodyPr>
          <a:lstStyle/>
          <a:p>
            <a:pPr algn="ctr"/>
            <a:r>
              <a:rPr lang="en-US" sz="3200" dirty="0" smtClean="0">
                <a:solidFill>
                  <a:srgbClr val="40687C"/>
                </a:solidFill>
              </a:rPr>
              <a:t>Affordable Housing Program </a:t>
            </a:r>
            <a:r>
              <a:rPr lang="en-US" sz="3200" dirty="0">
                <a:solidFill>
                  <a:srgbClr val="40687C"/>
                </a:solidFill>
              </a:rPr>
              <a:t/>
            </a:r>
            <a:br>
              <a:rPr lang="en-US" sz="3200" dirty="0">
                <a:solidFill>
                  <a:srgbClr val="40687C"/>
                </a:solidFill>
              </a:rPr>
            </a:br>
            <a:r>
              <a:rPr lang="en-US" sz="3200" dirty="0">
                <a:solidFill>
                  <a:srgbClr val="40687C"/>
                </a:solidFill>
              </a:rPr>
              <a:t>Overview</a:t>
            </a:r>
          </a:p>
        </p:txBody>
      </p:sp>
      <p:sp>
        <p:nvSpPr>
          <p:cNvPr id="3" name="TextBox 2"/>
          <p:cNvSpPr txBox="1"/>
          <p:nvPr/>
        </p:nvSpPr>
        <p:spPr>
          <a:xfrm>
            <a:off x="616450" y="1006866"/>
            <a:ext cx="4900773" cy="646331"/>
          </a:xfrm>
          <a:prstGeom prst="rect">
            <a:avLst/>
          </a:prstGeom>
          <a:no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6" name="TextBox 5"/>
          <p:cNvSpPr txBox="1"/>
          <p:nvPr/>
        </p:nvSpPr>
        <p:spPr>
          <a:xfrm>
            <a:off x="287676" y="317648"/>
            <a:ext cx="5578868" cy="5920852"/>
          </a:xfrm>
          <a:prstGeom prst="rect">
            <a:avLst/>
          </a:prstGeom>
          <a:noFill/>
        </p:spPr>
        <p:txBody>
          <a:bodyPr wrap="square" rtlCol="0">
            <a:spAutoFit/>
          </a:bodyPr>
          <a:lstStyle/>
          <a:p>
            <a:pPr>
              <a:lnSpc>
                <a:spcPct val="150000"/>
              </a:lnSpc>
            </a:pPr>
            <a:r>
              <a:rPr lang="en-US" dirty="0" smtClean="0"/>
              <a:t>     </a:t>
            </a:r>
            <a:r>
              <a:rPr lang="en-US" sz="2100" dirty="0" smtClean="0"/>
              <a:t>The </a:t>
            </a:r>
            <a:r>
              <a:rPr lang="en-US" sz="2100" dirty="0"/>
              <a:t>term “Ashland Housing Program” is applied to various activities the City undertakes to address the unmet housing needs within our community.  As there is no single means of adequately addressing the housing issues facing the City, a comprehensive approach toward program development has evolved over time. This comprehensive approach is appropriate to </a:t>
            </a:r>
            <a:r>
              <a:rPr lang="en-US" sz="2150" dirty="0"/>
              <a:t>ensure</a:t>
            </a:r>
            <a:r>
              <a:rPr lang="en-US" sz="2100" dirty="0"/>
              <a:t> we can implement all tools available to increase the supply of affordable housing.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912" y="2008414"/>
            <a:ext cx="5465587" cy="4372469"/>
          </a:xfrm>
          <a:prstGeom prst="rect">
            <a:avLst/>
          </a:prstGeom>
        </p:spPr>
      </p:pic>
    </p:spTree>
    <p:extLst>
      <p:ext uri="{BB962C8B-B14F-4D97-AF65-F5344CB8AC3E}">
        <p14:creationId xmlns:p14="http://schemas.microsoft.com/office/powerpoint/2010/main" val="2843007754"/>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9428D-33A4-474A-B46F-6C47223A10D9}"/>
              </a:ext>
            </a:extLst>
          </p:cNvPr>
          <p:cNvPicPr>
            <a:picLocks noChangeAspect="1"/>
          </p:cNvPicPr>
          <p:nvPr/>
        </p:nvPicPr>
        <p:blipFill>
          <a:blip r:embed="rId3"/>
          <a:stretch>
            <a:fillRect/>
          </a:stretch>
        </p:blipFill>
        <p:spPr>
          <a:xfrm>
            <a:off x="646111" y="332016"/>
            <a:ext cx="10702246" cy="3042463"/>
          </a:xfrm>
          <a:prstGeom prst="rect">
            <a:avLst/>
          </a:prstGeom>
        </p:spPr>
      </p:pic>
      <p:sp>
        <p:nvSpPr>
          <p:cNvPr id="4" name="TextBox 3">
            <a:extLst>
              <a:ext uri="{FF2B5EF4-FFF2-40B4-BE49-F238E27FC236}">
                <a16:creationId xmlns:a16="http://schemas.microsoft.com/office/drawing/2014/main" id="{98B0300B-0431-4342-A5FC-69CA0B415D01}"/>
              </a:ext>
            </a:extLst>
          </p:cNvPr>
          <p:cNvSpPr txBox="1"/>
          <p:nvPr/>
        </p:nvSpPr>
        <p:spPr>
          <a:xfrm>
            <a:off x="646111" y="3721381"/>
            <a:ext cx="2131037" cy="2246769"/>
          </a:xfrm>
          <a:prstGeom prst="rect">
            <a:avLst/>
          </a:prstGeom>
          <a:noFill/>
        </p:spPr>
        <p:txBody>
          <a:bodyPr wrap="square" rtlCol="0">
            <a:spAutoFit/>
          </a:bodyPr>
          <a:lstStyle/>
          <a:p>
            <a:pPr marL="342900" indent="-342900">
              <a:buFont typeface="Wingdings" panose="05000000000000000000" pitchFamily="2" charset="2"/>
              <a:buChar char="ü"/>
            </a:pPr>
            <a:r>
              <a:rPr lang="en-US" sz="2000" dirty="0"/>
              <a:t>Education Materials</a:t>
            </a:r>
          </a:p>
          <a:p>
            <a:pPr marL="342900" indent="-342900">
              <a:buFont typeface="Wingdings" panose="05000000000000000000" pitchFamily="2" charset="2"/>
              <a:buChar char="ü"/>
            </a:pPr>
            <a:r>
              <a:rPr lang="en-US" sz="2000" dirty="0"/>
              <a:t>Fair Housing Trainings</a:t>
            </a:r>
          </a:p>
          <a:p>
            <a:pPr marL="342900" indent="-342900">
              <a:buFont typeface="Wingdings" panose="05000000000000000000" pitchFamily="2" charset="2"/>
              <a:buChar char="ü"/>
            </a:pPr>
            <a:r>
              <a:rPr lang="en-US" sz="2000" dirty="0"/>
              <a:t>Rental Housing Forum</a:t>
            </a:r>
          </a:p>
        </p:txBody>
      </p:sp>
      <p:sp>
        <p:nvSpPr>
          <p:cNvPr id="5" name="TextBox 4">
            <a:extLst>
              <a:ext uri="{FF2B5EF4-FFF2-40B4-BE49-F238E27FC236}">
                <a16:creationId xmlns:a16="http://schemas.microsoft.com/office/drawing/2014/main" id="{E128D97F-EC95-452F-AFAD-E81C4CE64553}"/>
              </a:ext>
            </a:extLst>
          </p:cNvPr>
          <p:cNvSpPr txBox="1"/>
          <p:nvPr/>
        </p:nvSpPr>
        <p:spPr>
          <a:xfrm>
            <a:off x="2777148" y="3685545"/>
            <a:ext cx="2836665" cy="2862322"/>
          </a:xfrm>
          <a:prstGeom prst="rect">
            <a:avLst/>
          </a:prstGeom>
          <a:noFill/>
        </p:spPr>
        <p:txBody>
          <a:bodyPr wrap="square" rtlCol="0">
            <a:spAutoFit/>
          </a:bodyPr>
          <a:lstStyle/>
          <a:p>
            <a:pPr marL="342900" indent="-342900">
              <a:buFont typeface="Wingdings" panose="05000000000000000000" pitchFamily="2" charset="2"/>
              <a:buChar char="ü"/>
            </a:pPr>
            <a:r>
              <a:rPr lang="en-US" sz="2000" dirty="0"/>
              <a:t>Cottage Housing</a:t>
            </a:r>
          </a:p>
          <a:p>
            <a:pPr marL="342900" indent="-342900">
              <a:buFont typeface="Wingdings" panose="05000000000000000000" pitchFamily="2" charset="2"/>
              <a:buChar char="ü"/>
            </a:pPr>
            <a:r>
              <a:rPr lang="en-US" sz="2000" dirty="0"/>
              <a:t>Affordable Housing Density Bonus</a:t>
            </a:r>
          </a:p>
          <a:p>
            <a:pPr marL="342900" indent="-342900">
              <a:buFont typeface="Wingdings" panose="05000000000000000000" pitchFamily="2" charset="2"/>
              <a:buChar char="ü"/>
            </a:pPr>
            <a:r>
              <a:rPr lang="en-US" sz="2000" dirty="0"/>
              <a:t>Affordable Housing for Annexations and Zone Changes</a:t>
            </a:r>
          </a:p>
          <a:p>
            <a:pPr marL="342900" indent="-342900">
              <a:buFont typeface="Wingdings" panose="05000000000000000000" pitchFamily="2" charset="2"/>
              <a:buChar char="ü"/>
            </a:pPr>
            <a:endParaRPr lang="en-US" sz="2000" dirty="0"/>
          </a:p>
        </p:txBody>
      </p:sp>
      <p:sp>
        <p:nvSpPr>
          <p:cNvPr id="6" name="TextBox 5">
            <a:extLst>
              <a:ext uri="{FF2B5EF4-FFF2-40B4-BE49-F238E27FC236}">
                <a16:creationId xmlns:a16="http://schemas.microsoft.com/office/drawing/2014/main" id="{E509944D-CDBB-4F85-A6BB-729B43A47404}"/>
              </a:ext>
            </a:extLst>
          </p:cNvPr>
          <p:cNvSpPr txBox="1"/>
          <p:nvPr/>
        </p:nvSpPr>
        <p:spPr>
          <a:xfrm>
            <a:off x="5800025" y="3687901"/>
            <a:ext cx="2602328" cy="3170099"/>
          </a:xfrm>
          <a:prstGeom prst="rect">
            <a:avLst/>
          </a:prstGeom>
          <a:noFill/>
        </p:spPr>
        <p:txBody>
          <a:bodyPr wrap="square" rtlCol="0">
            <a:spAutoFit/>
          </a:bodyPr>
          <a:lstStyle/>
          <a:p>
            <a:pPr marL="342900" indent="-342900">
              <a:buFont typeface="Wingdings" panose="05000000000000000000" pitchFamily="2" charset="2"/>
              <a:buChar char="ü"/>
            </a:pPr>
            <a:r>
              <a:rPr lang="en-US" sz="2000" dirty="0"/>
              <a:t>Community Development Block Grants (CDBG)</a:t>
            </a:r>
          </a:p>
          <a:p>
            <a:pPr marL="342900" indent="-342900">
              <a:buFont typeface="Wingdings" panose="05000000000000000000" pitchFamily="2" charset="2"/>
              <a:buChar char="ü"/>
            </a:pPr>
            <a:r>
              <a:rPr lang="en-US" sz="2000" dirty="0"/>
              <a:t>Affordable Housing Trust Fund</a:t>
            </a:r>
          </a:p>
          <a:p>
            <a:pPr marL="342900" indent="-342900">
              <a:buFont typeface="Wingdings" panose="05000000000000000000" pitchFamily="2" charset="2"/>
              <a:buChar char="ü"/>
            </a:pPr>
            <a:r>
              <a:rPr lang="en-US" sz="2000" dirty="0"/>
              <a:t>Social Service Grants</a:t>
            </a:r>
          </a:p>
          <a:p>
            <a:pPr marL="342900" indent="-342900">
              <a:buFont typeface="Wingdings" panose="05000000000000000000" pitchFamily="2" charset="2"/>
              <a:buChar char="ü"/>
            </a:pPr>
            <a:endParaRPr lang="en-US" sz="2000" dirty="0"/>
          </a:p>
        </p:txBody>
      </p:sp>
      <p:sp>
        <p:nvSpPr>
          <p:cNvPr id="7" name="TextBox 6">
            <a:extLst>
              <a:ext uri="{FF2B5EF4-FFF2-40B4-BE49-F238E27FC236}">
                <a16:creationId xmlns:a16="http://schemas.microsoft.com/office/drawing/2014/main" id="{8B854892-3C45-4E4D-92A2-2D62DA324B61}"/>
              </a:ext>
            </a:extLst>
          </p:cNvPr>
          <p:cNvSpPr txBox="1"/>
          <p:nvPr/>
        </p:nvSpPr>
        <p:spPr>
          <a:xfrm>
            <a:off x="8402353" y="3687901"/>
            <a:ext cx="2831704" cy="3477875"/>
          </a:xfrm>
          <a:prstGeom prst="rect">
            <a:avLst/>
          </a:prstGeom>
          <a:noFill/>
        </p:spPr>
        <p:txBody>
          <a:bodyPr wrap="square" rtlCol="0">
            <a:spAutoFit/>
          </a:bodyPr>
          <a:lstStyle/>
          <a:p>
            <a:pPr marL="342900" indent="-342900">
              <a:buFont typeface="Wingdings" panose="05000000000000000000" pitchFamily="2" charset="2"/>
              <a:buChar char="ü"/>
            </a:pPr>
            <a:r>
              <a:rPr lang="en-US" sz="2000" dirty="0"/>
              <a:t>System Development Fee Waiver</a:t>
            </a:r>
          </a:p>
          <a:p>
            <a:pPr marL="342900" indent="-342900">
              <a:buFont typeface="Wingdings" panose="05000000000000000000" pitchFamily="2" charset="2"/>
              <a:buChar char="ü"/>
            </a:pPr>
            <a:r>
              <a:rPr lang="en-US" sz="2000" dirty="0"/>
              <a:t>Community Development and Engineering Fee Waiver</a:t>
            </a:r>
          </a:p>
          <a:p>
            <a:pPr marL="342900" indent="-342900">
              <a:buFont typeface="Wingdings" panose="05000000000000000000" pitchFamily="2" charset="2"/>
              <a:buChar char="ü"/>
            </a:pPr>
            <a:r>
              <a:rPr lang="en-US" sz="2000" dirty="0"/>
              <a:t>School Construction Excise Tax Waiver</a:t>
            </a:r>
          </a:p>
          <a:p>
            <a:pPr marL="342900" indent="-342900">
              <a:buFont typeface="Wingdings" panose="05000000000000000000" pitchFamily="2" charset="2"/>
              <a:buChar char="ü"/>
            </a:pPr>
            <a:endParaRPr lang="en-US" sz="2000" dirty="0"/>
          </a:p>
        </p:txBody>
      </p:sp>
    </p:spTree>
    <p:extLst>
      <p:ext uri="{BB962C8B-B14F-4D97-AF65-F5344CB8AC3E}">
        <p14:creationId xmlns:p14="http://schemas.microsoft.com/office/powerpoint/2010/main" val="1656319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A96388-D16B-4E13-BF8F-82A34521953C}"/>
              </a:ext>
            </a:extLst>
          </p:cNvPr>
          <p:cNvSpPr/>
          <p:nvPr/>
        </p:nvSpPr>
        <p:spPr>
          <a:xfrm>
            <a:off x="452017" y="317648"/>
            <a:ext cx="5378209" cy="655308"/>
          </a:xfrm>
          <a:prstGeom prst="rect">
            <a:avLst/>
          </a:prstGeom>
        </p:spPr>
        <p:txBody>
          <a:bodyPr wrap="square">
            <a:spAutoFit/>
          </a:bodyPr>
          <a:lstStyle/>
          <a:p>
            <a:pPr algn="ctr">
              <a:lnSpc>
                <a:spcPct val="150000"/>
              </a:lnSpc>
            </a:pPr>
            <a:r>
              <a:rPr lang="en-US" sz="2800" b="1" dirty="0" smtClean="0"/>
              <a:t>Financial Incentives</a:t>
            </a:r>
            <a:endParaRPr lang="en-US" sz="2800" b="1" dirty="0"/>
          </a:p>
        </p:txBody>
      </p:sp>
      <p:sp>
        <p:nvSpPr>
          <p:cNvPr id="4" name="Rectangle 3">
            <a:extLst>
              <a:ext uri="{FF2B5EF4-FFF2-40B4-BE49-F238E27FC236}">
                <a16:creationId xmlns:a16="http://schemas.microsoft.com/office/drawing/2014/main" id="{A4949F24-0C7F-4ADD-9E3F-37523B1B5CA8}"/>
              </a:ext>
            </a:extLst>
          </p:cNvPr>
          <p:cNvSpPr/>
          <p:nvPr/>
        </p:nvSpPr>
        <p:spPr>
          <a:xfrm>
            <a:off x="7097915" y="326538"/>
            <a:ext cx="4642068" cy="584775"/>
          </a:xfrm>
          <a:prstGeom prst="rect">
            <a:avLst/>
          </a:prstGeom>
        </p:spPr>
        <p:txBody>
          <a:bodyPr wrap="square">
            <a:spAutoFit/>
          </a:bodyPr>
          <a:lstStyle/>
          <a:p>
            <a:pPr algn="ctr"/>
            <a:r>
              <a:rPr lang="en-US" sz="3200" dirty="0" smtClean="0">
                <a:solidFill>
                  <a:srgbClr val="40687C"/>
                </a:solidFill>
              </a:rPr>
              <a:t>Financial Incentives</a:t>
            </a:r>
            <a:endParaRPr lang="en-US" sz="3200" dirty="0">
              <a:solidFill>
                <a:srgbClr val="40687C"/>
              </a:solidFill>
            </a:endParaRPr>
          </a:p>
        </p:txBody>
      </p:sp>
      <p:sp>
        <p:nvSpPr>
          <p:cNvPr id="3" name="TextBox 2"/>
          <p:cNvSpPr txBox="1"/>
          <p:nvPr/>
        </p:nvSpPr>
        <p:spPr>
          <a:xfrm>
            <a:off x="339048" y="1109609"/>
            <a:ext cx="5491178" cy="6001643"/>
          </a:xfrm>
          <a:prstGeom prst="rect">
            <a:avLst/>
          </a:prstGeom>
          <a:noFill/>
        </p:spPr>
        <p:txBody>
          <a:bodyPr wrap="square" rtlCol="0">
            <a:spAutoFit/>
          </a:bodyPr>
          <a:lstStyle/>
          <a:p>
            <a:pPr>
              <a:lnSpc>
                <a:spcPct val="150000"/>
              </a:lnSpc>
            </a:pPr>
            <a:r>
              <a:rPr lang="en-US" sz="2100" b="1" dirty="0"/>
              <a:t>Financial subsidy:</a:t>
            </a:r>
            <a:endParaRPr lang="en-US" sz="2100" dirty="0"/>
          </a:p>
          <a:p>
            <a:pPr marL="285750" lvl="0" indent="-285750">
              <a:lnSpc>
                <a:spcPct val="150000"/>
              </a:lnSpc>
              <a:buFont typeface="Arial" panose="020B0604020202020204" pitchFamily="34" charset="0"/>
              <a:buChar char="•"/>
            </a:pPr>
            <a:r>
              <a:rPr lang="en-US" sz="2100" dirty="0"/>
              <a:t>Community Development Block Grants</a:t>
            </a:r>
          </a:p>
          <a:p>
            <a:pPr marL="285750" lvl="0" indent="-285750">
              <a:lnSpc>
                <a:spcPct val="150000"/>
              </a:lnSpc>
              <a:buFont typeface="Arial" panose="020B0604020202020204" pitchFamily="34" charset="0"/>
              <a:buChar char="•"/>
            </a:pPr>
            <a:r>
              <a:rPr lang="en-US" sz="2100" dirty="0" smtClean="0"/>
              <a:t>Affordable Housing </a:t>
            </a:r>
            <a:r>
              <a:rPr lang="en-US" sz="2100" dirty="0"/>
              <a:t>Trust Fund</a:t>
            </a:r>
          </a:p>
          <a:p>
            <a:pPr marL="285750" lvl="0" indent="-285750">
              <a:lnSpc>
                <a:spcPct val="150000"/>
              </a:lnSpc>
              <a:buFont typeface="Arial" panose="020B0604020202020204" pitchFamily="34" charset="0"/>
              <a:buChar char="•"/>
            </a:pPr>
            <a:r>
              <a:rPr lang="en-US" sz="2100" dirty="0"/>
              <a:t>Land Donation</a:t>
            </a:r>
          </a:p>
          <a:p>
            <a:r>
              <a:rPr lang="en-US" sz="2100" dirty="0"/>
              <a:t> </a:t>
            </a:r>
          </a:p>
          <a:p>
            <a:pPr>
              <a:lnSpc>
                <a:spcPct val="150000"/>
              </a:lnSpc>
            </a:pPr>
            <a:r>
              <a:rPr lang="en-US" sz="2100" b="1" dirty="0"/>
              <a:t>Reduce Development costs:</a:t>
            </a:r>
            <a:endParaRPr lang="en-US" sz="2100" dirty="0"/>
          </a:p>
          <a:p>
            <a:pPr marL="285750" lvl="0" indent="-285750">
              <a:lnSpc>
                <a:spcPct val="150000"/>
              </a:lnSpc>
              <a:buFont typeface="Arial" panose="020B0604020202020204" pitchFamily="34" charset="0"/>
              <a:buChar char="•"/>
            </a:pPr>
            <a:r>
              <a:rPr lang="en-US" sz="2100" dirty="0"/>
              <a:t>System Development Charges waived</a:t>
            </a:r>
          </a:p>
          <a:p>
            <a:pPr marL="285750" lvl="0" indent="-285750">
              <a:lnSpc>
                <a:spcPct val="150000"/>
              </a:lnSpc>
              <a:buFont typeface="Arial" panose="020B0604020202020204" pitchFamily="34" charset="0"/>
              <a:buChar char="•"/>
            </a:pPr>
            <a:r>
              <a:rPr lang="en-US" sz="2100" dirty="0"/>
              <a:t>Engineering and Community Development Fees waived</a:t>
            </a:r>
          </a:p>
          <a:p>
            <a:pPr marL="285750" lvl="0" indent="-285750">
              <a:lnSpc>
                <a:spcPct val="150000"/>
              </a:lnSpc>
              <a:buFont typeface="Arial" panose="020B0604020202020204" pitchFamily="34" charset="0"/>
              <a:buChar char="•"/>
            </a:pPr>
            <a:r>
              <a:rPr lang="en-US" sz="2100" dirty="0"/>
              <a:t>School Construction Excise Tax waived</a:t>
            </a:r>
          </a:p>
          <a:p>
            <a:pPr>
              <a:lnSpc>
                <a:spcPct val="200000"/>
              </a:lnSpc>
            </a:pPr>
            <a:endParaRPr lang="en-US" sz="2400" dirty="0">
              <a:solidFill>
                <a:schemeClr val="bg1"/>
              </a:solidFill>
            </a:endParaRPr>
          </a:p>
        </p:txBody>
      </p:sp>
      <p:pic>
        <p:nvPicPr>
          <p:cNvPr id="7" name="Picture 8" descr="RVCDC_self_help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7556" y="1428107"/>
            <a:ext cx="5649167" cy="3766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9323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66557F-DEC6-43CD-AA81-A5F1D3D8A3DF}"/>
              </a:ext>
            </a:extLst>
          </p:cNvPr>
          <p:cNvSpPr/>
          <p:nvPr/>
        </p:nvSpPr>
        <p:spPr>
          <a:xfrm>
            <a:off x="6383527" y="1096248"/>
            <a:ext cx="5575609" cy="6217087"/>
          </a:xfrm>
          <a:prstGeom prst="rect">
            <a:avLst/>
          </a:prstGeom>
        </p:spPr>
        <p:txBody>
          <a:bodyPr wrap="square">
            <a:spAutoFit/>
          </a:bodyPr>
          <a:lstStyle/>
          <a:p>
            <a:pPr marL="285750" lvl="0" indent="-285750">
              <a:buFont typeface="Arial" panose="020B0604020202020204" pitchFamily="34" charset="0"/>
              <a:buChar char="•"/>
            </a:pPr>
            <a:r>
              <a:rPr lang="en-US" sz="2200" dirty="0" smtClean="0"/>
              <a:t>The City is an Entitlement Jurisdiction for CDBG funding</a:t>
            </a:r>
            <a:endParaRPr lang="en-US" sz="2200" dirty="0"/>
          </a:p>
          <a:p>
            <a:pPr lvl="0"/>
            <a:endParaRPr lang="en-US" sz="2200" dirty="0"/>
          </a:p>
          <a:p>
            <a:pPr marL="285750" lvl="0" indent="-285750">
              <a:buFont typeface="Arial" panose="020B0604020202020204" pitchFamily="34" charset="0"/>
              <a:buChar char="•"/>
            </a:pPr>
            <a:r>
              <a:rPr lang="en-US" sz="2200" dirty="0" smtClean="0"/>
              <a:t>The City provides System Development Charge Deferrals (non-collection of fees)</a:t>
            </a:r>
            <a:endParaRPr lang="en-US" sz="2200" dirty="0"/>
          </a:p>
          <a:p>
            <a:pPr lvl="0"/>
            <a:endParaRPr lang="en-US" sz="2200" dirty="0"/>
          </a:p>
          <a:p>
            <a:pPr marL="285750" lvl="0" indent="-285750">
              <a:buFont typeface="Arial" panose="020B0604020202020204" pitchFamily="34" charset="0"/>
              <a:buChar char="•"/>
            </a:pPr>
            <a:r>
              <a:rPr lang="en-US" sz="2200" dirty="0" smtClean="0"/>
              <a:t>The City Waives Community Development and Engineering fees for voluntarily provided affordable housing units</a:t>
            </a:r>
            <a:endParaRPr lang="en-US" sz="2200" dirty="0"/>
          </a:p>
          <a:p>
            <a:pPr lvl="0"/>
            <a:endParaRPr lang="en-US" sz="2200" dirty="0"/>
          </a:p>
          <a:p>
            <a:pPr marL="285750" lvl="0" indent="-285750">
              <a:buFont typeface="Arial" panose="020B0604020202020204" pitchFamily="34" charset="0"/>
              <a:buChar char="•"/>
            </a:pPr>
            <a:r>
              <a:rPr lang="en-US" sz="2200" dirty="0" smtClean="0"/>
              <a:t>The City Dedicated the first $100,000 </a:t>
            </a:r>
            <a:r>
              <a:rPr lang="en-US" sz="2200" dirty="0" smtClean="0">
                <a:solidFill>
                  <a:schemeClr val="bg1"/>
                </a:solidFill>
              </a:rPr>
              <a:t>Housing Authority of Jackson County’s </a:t>
            </a:r>
            <a:r>
              <a:rPr lang="en-US" sz="2200" dirty="0" smtClean="0"/>
              <a:t> Tax Revenue toward </a:t>
            </a:r>
            <a:r>
              <a:rPr lang="en-US" sz="2200" dirty="0" smtClean="0">
                <a:solidFill>
                  <a:schemeClr val="bg1"/>
                </a:solidFill>
              </a:rPr>
              <a:t>Snowberry Brook Development I &amp; II</a:t>
            </a:r>
            <a:r>
              <a:rPr lang="en-US" sz="2200" dirty="0" smtClean="0"/>
              <a:t>.</a:t>
            </a:r>
          </a:p>
          <a:p>
            <a:pPr marL="285750" lvl="0" indent="-285750">
              <a:buFont typeface="Arial" panose="020B0604020202020204" pitchFamily="34" charset="0"/>
              <a:buChar char="•"/>
            </a:pPr>
            <a:endParaRPr lang="en-US" sz="2200" dirty="0"/>
          </a:p>
          <a:p>
            <a:endParaRPr lang="en-US" sz="2400" dirty="0"/>
          </a:p>
        </p:txBody>
      </p:sp>
      <p:sp>
        <p:nvSpPr>
          <p:cNvPr id="14" name="Rectangle 13">
            <a:extLst>
              <a:ext uri="{FF2B5EF4-FFF2-40B4-BE49-F238E27FC236}">
                <a16:creationId xmlns:a16="http://schemas.microsoft.com/office/drawing/2014/main" id="{B0134C46-4D5D-473D-887A-C7F401681EAA}"/>
              </a:ext>
            </a:extLst>
          </p:cNvPr>
          <p:cNvSpPr/>
          <p:nvPr/>
        </p:nvSpPr>
        <p:spPr>
          <a:xfrm>
            <a:off x="144596" y="326539"/>
            <a:ext cx="5137302" cy="584775"/>
          </a:xfrm>
          <a:prstGeom prst="rect">
            <a:avLst/>
          </a:prstGeom>
        </p:spPr>
        <p:txBody>
          <a:bodyPr wrap="square">
            <a:spAutoFit/>
          </a:bodyPr>
          <a:lstStyle/>
          <a:p>
            <a:pPr algn="ctr"/>
            <a:r>
              <a:rPr lang="en-US" sz="3200" b="1" dirty="0" smtClean="0">
                <a:solidFill>
                  <a:srgbClr val="40687C"/>
                </a:solidFill>
              </a:rPr>
              <a:t>Funding Sources</a:t>
            </a:r>
            <a:endParaRPr lang="en-US" sz="3200" b="1" dirty="0">
              <a:solidFill>
                <a:srgbClr val="40687C"/>
              </a:solidFill>
            </a:endParaRPr>
          </a:p>
        </p:txBody>
      </p:sp>
      <p:graphicFrame>
        <p:nvGraphicFramePr>
          <p:cNvPr id="2" name="Diagram 1">
            <a:extLst>
              <a:ext uri="{FF2B5EF4-FFF2-40B4-BE49-F238E27FC236}">
                <a16:creationId xmlns:a16="http://schemas.microsoft.com/office/drawing/2014/main" id="{776720E7-8677-4446-AE68-885BA3481C96}"/>
              </a:ext>
            </a:extLst>
          </p:cNvPr>
          <p:cNvGraphicFramePr/>
          <p:nvPr>
            <p:extLst>
              <p:ext uri="{D42A27DB-BD31-4B8C-83A1-F6EECF244321}">
                <p14:modId xmlns:p14="http://schemas.microsoft.com/office/powerpoint/2010/main" val="2642708427"/>
              </p:ext>
            </p:extLst>
          </p:nvPr>
        </p:nvGraphicFramePr>
        <p:xfrm>
          <a:off x="754047" y="326539"/>
          <a:ext cx="5020029" cy="6779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rotWithShape="1">
          <a:blip r:embed="rId8" cstate="hqprint">
            <a:extLst>
              <a:ext uri="{28A0092B-C50C-407E-A947-70E740481C1C}">
                <a14:useLocalDpi xmlns:a14="http://schemas.microsoft.com/office/drawing/2010/main" val="0"/>
              </a:ext>
            </a:extLst>
          </a:blip>
          <a:srcRect r="12919"/>
          <a:stretch/>
        </p:blipFill>
        <p:spPr>
          <a:xfrm>
            <a:off x="6588106" y="326539"/>
            <a:ext cx="5371030" cy="4968182"/>
          </a:xfrm>
          <a:prstGeom prst="rect">
            <a:avLst/>
          </a:prstGeom>
        </p:spPr>
      </p:pic>
    </p:spTree>
    <p:extLst>
      <p:ext uri="{BB962C8B-B14F-4D97-AF65-F5344CB8AC3E}">
        <p14:creationId xmlns:p14="http://schemas.microsoft.com/office/powerpoint/2010/main" val="1159218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1AF0E89-BF3B-412E-97FD-81A57D71B68A}"/>
              </a:ext>
            </a:extLst>
          </p:cNvPr>
          <p:cNvSpPr txBox="1">
            <a:spLocks/>
          </p:cNvSpPr>
          <p:nvPr/>
        </p:nvSpPr>
        <p:spPr>
          <a:xfrm>
            <a:off x="466530" y="1238197"/>
            <a:ext cx="4517593" cy="4732796"/>
          </a:xfrm>
          <a:prstGeom prst="rect">
            <a:avLst/>
          </a:prstGeom>
        </p:spPr>
        <p:txBody>
          <a:bodyPr>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346075"/>
            <a:r>
              <a:rPr lang="en-US" sz="2800" b="1" u="sng" dirty="0">
                <a:solidFill>
                  <a:schemeClr val="bg1"/>
                </a:solidFill>
              </a:rPr>
              <a:t>Grants</a:t>
            </a:r>
          </a:p>
          <a:p>
            <a:pPr marL="741363" indent="-457200">
              <a:buFont typeface="Wingdings" panose="05000000000000000000" pitchFamily="2" charset="2"/>
              <a:buChar char="§"/>
            </a:pPr>
            <a:r>
              <a:rPr lang="en-US" sz="2800" b="1" dirty="0">
                <a:solidFill>
                  <a:schemeClr val="bg1"/>
                </a:solidFill>
              </a:rPr>
              <a:t>Community Development Block Grant (CDBG)</a:t>
            </a:r>
          </a:p>
          <a:p>
            <a:pPr marL="1257300" indent="-457200">
              <a:spcBef>
                <a:spcPts val="0"/>
              </a:spcBef>
              <a:buFont typeface="Wingdings" panose="05000000000000000000" pitchFamily="2" charset="2"/>
              <a:buChar char="§"/>
            </a:pPr>
            <a:r>
              <a:rPr lang="en-US" sz="2600" dirty="0">
                <a:solidFill>
                  <a:schemeClr val="tx1">
                    <a:lumMod val="85000"/>
                    <a:lumOff val="15000"/>
                  </a:schemeClr>
                </a:solidFill>
              </a:rPr>
              <a:t>$175,000 Annual Award</a:t>
            </a:r>
          </a:p>
          <a:p>
            <a:pPr marL="1257300" indent="-457200">
              <a:spcBef>
                <a:spcPts val="0"/>
              </a:spcBef>
              <a:buFont typeface="Wingdings" panose="05000000000000000000" pitchFamily="2" charset="2"/>
              <a:buChar char="§"/>
            </a:pPr>
            <a:r>
              <a:rPr lang="en-US" sz="2600" dirty="0">
                <a:solidFill>
                  <a:schemeClr val="tx1">
                    <a:lumMod val="85000"/>
                    <a:lumOff val="15000"/>
                  </a:schemeClr>
                </a:solidFill>
              </a:rPr>
              <a:t>Federal Funding</a:t>
            </a:r>
          </a:p>
          <a:p>
            <a:pPr marL="741363" indent="-457200">
              <a:buFont typeface="Wingdings" panose="05000000000000000000" pitchFamily="2" charset="2"/>
              <a:buChar char="§"/>
            </a:pPr>
            <a:endParaRPr lang="en-US" sz="2800" b="1" dirty="0">
              <a:solidFill>
                <a:schemeClr val="accent6">
                  <a:lumMod val="50000"/>
                </a:schemeClr>
              </a:solidFill>
            </a:endParaRPr>
          </a:p>
          <a:p>
            <a:pPr marL="741363" indent="-457200">
              <a:buFont typeface="Wingdings" panose="05000000000000000000" pitchFamily="2" charset="2"/>
              <a:buChar char="§"/>
            </a:pPr>
            <a:r>
              <a:rPr lang="en-US" sz="2800" b="1" dirty="0">
                <a:solidFill>
                  <a:schemeClr val="bg1"/>
                </a:solidFill>
              </a:rPr>
              <a:t>CDBG-CV:  Coronavirus Relief funds</a:t>
            </a:r>
          </a:p>
          <a:p>
            <a:pPr marL="1141413" lvl="1" indent="-457200">
              <a:buFont typeface="Wingdings" panose="05000000000000000000" pitchFamily="2" charset="2"/>
              <a:buChar char="§"/>
            </a:pPr>
            <a:r>
              <a:rPr lang="en-US" sz="2600" dirty="0">
                <a:solidFill>
                  <a:schemeClr val="tx1">
                    <a:lumMod val="85000"/>
                    <a:lumOff val="15000"/>
                  </a:schemeClr>
                </a:solidFill>
              </a:rPr>
              <a:t>Pandemic response</a:t>
            </a:r>
          </a:p>
          <a:p>
            <a:pPr marL="1141413" lvl="1" indent="-457200">
              <a:buFont typeface="Wingdings" panose="05000000000000000000" pitchFamily="2" charset="2"/>
              <a:buChar char="§"/>
            </a:pPr>
            <a:r>
              <a:rPr lang="en-US" sz="2600" dirty="0">
                <a:solidFill>
                  <a:schemeClr val="tx1">
                    <a:lumMod val="85000"/>
                    <a:lumOff val="15000"/>
                  </a:schemeClr>
                </a:solidFill>
              </a:rPr>
              <a:t>$293,000 in FY21</a:t>
            </a:r>
          </a:p>
          <a:p>
            <a:pPr marL="1141413" lvl="1" indent="-457200">
              <a:buFont typeface="Wingdings" panose="05000000000000000000" pitchFamily="2" charset="2"/>
              <a:buChar char="§"/>
            </a:pPr>
            <a:r>
              <a:rPr lang="en-US" sz="2600" dirty="0">
                <a:solidFill>
                  <a:schemeClr val="tx1">
                    <a:lumMod val="85000"/>
                    <a:lumOff val="15000"/>
                  </a:schemeClr>
                </a:solidFill>
              </a:rPr>
              <a:t>Federal Funding</a:t>
            </a:r>
          </a:p>
          <a:p>
            <a:pPr marL="1141413" lvl="1" indent="-457200">
              <a:buFont typeface="Wingdings" panose="05000000000000000000" pitchFamily="2" charset="2"/>
              <a:buChar char="§"/>
            </a:pPr>
            <a:endParaRPr lang="en-US" sz="2600" dirty="0">
              <a:solidFill>
                <a:schemeClr val="accent6">
                  <a:lumMod val="50000"/>
                </a:schemeClr>
              </a:solidFill>
            </a:endParaRPr>
          </a:p>
          <a:p>
            <a:pPr marL="741363" indent="-457200">
              <a:buFont typeface="Wingdings" panose="05000000000000000000" pitchFamily="2" charset="2"/>
              <a:buChar char="§"/>
            </a:pPr>
            <a:endParaRPr lang="en-US" sz="2800" b="1" dirty="0">
              <a:solidFill>
                <a:schemeClr val="accent6">
                  <a:lumMod val="50000"/>
                </a:schemeClr>
              </a:solidFill>
            </a:endParaRPr>
          </a:p>
          <a:p>
            <a:pPr marL="684213" lvl="1" indent="-227013">
              <a:spcBef>
                <a:spcPts val="0"/>
              </a:spcBef>
              <a:buClr>
                <a:srgbClr val="92D050"/>
              </a:buClr>
              <a:buSzTx/>
              <a:buFont typeface="Wingdings" panose="05000000000000000000" pitchFamily="2" charset="2"/>
              <a:buChar char="§"/>
            </a:pPr>
            <a:endParaRPr lang="en-US" sz="1800" dirty="0">
              <a:solidFill>
                <a:prstClr val="black"/>
              </a:solidFill>
            </a:endParaRPr>
          </a:p>
          <a:p>
            <a:pPr marL="0" indent="0">
              <a:lnSpc>
                <a:spcPct val="90000"/>
              </a:lnSpc>
              <a:spcAft>
                <a:spcPts val="800"/>
              </a:spcAft>
              <a:buNone/>
            </a:pPr>
            <a:endParaRPr lang="en-US" sz="2400" dirty="0"/>
          </a:p>
          <a:p>
            <a:pPr>
              <a:lnSpc>
                <a:spcPct val="90000"/>
              </a:lnSpc>
              <a:spcAft>
                <a:spcPts val="800"/>
              </a:spcAft>
            </a:pPr>
            <a:endParaRPr lang="en-US" sz="2400" dirty="0">
              <a:latin typeface="Century Gothic" panose="020B0502020202020204" pitchFamily="34" charset="0"/>
              <a:ea typeface="Calibri" panose="020F0502020204030204" pitchFamily="34" charset="0"/>
              <a:cs typeface="Times New Roman" panose="02020603050405020304" pitchFamily="18" charset="0"/>
            </a:endParaRPr>
          </a:p>
          <a:p>
            <a:pPr marL="0" indent="0">
              <a:buFont typeface="Wingdings 3" charset="2"/>
              <a:buNone/>
            </a:pPr>
            <a:endParaRPr lang="en-US" dirty="0"/>
          </a:p>
        </p:txBody>
      </p:sp>
      <p:sp>
        <p:nvSpPr>
          <p:cNvPr id="3" name="Content Placeholder 2">
            <a:extLst>
              <a:ext uri="{FF2B5EF4-FFF2-40B4-BE49-F238E27FC236}">
                <a16:creationId xmlns:a16="http://schemas.microsoft.com/office/drawing/2014/main" id="{FFC8A061-0D43-4A81-8B2C-E4EB3DDF7F81}"/>
              </a:ext>
            </a:extLst>
          </p:cNvPr>
          <p:cNvSpPr txBox="1">
            <a:spLocks/>
          </p:cNvSpPr>
          <p:nvPr/>
        </p:nvSpPr>
        <p:spPr>
          <a:xfrm>
            <a:off x="4984123" y="1614706"/>
            <a:ext cx="3842544" cy="4547228"/>
          </a:xfrm>
          <a:prstGeom prst="rect">
            <a:avLst/>
          </a:prstGeom>
        </p:spPr>
        <p:txBody>
          <a:bodyPr>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741363" indent="-457200">
              <a:buFont typeface="Wingdings" panose="05000000000000000000" pitchFamily="2" charset="2"/>
              <a:buChar char="§"/>
            </a:pPr>
            <a:r>
              <a:rPr lang="en-US" sz="2800" b="1" dirty="0">
                <a:solidFill>
                  <a:schemeClr val="bg1"/>
                </a:solidFill>
              </a:rPr>
              <a:t>Affordable Housing Trust Fund</a:t>
            </a:r>
          </a:p>
          <a:p>
            <a:pPr marL="1257300" indent="-457200">
              <a:spcBef>
                <a:spcPts val="0"/>
              </a:spcBef>
              <a:buFont typeface="Wingdings" panose="05000000000000000000" pitchFamily="2" charset="2"/>
              <a:buChar char="§"/>
            </a:pPr>
            <a:r>
              <a:rPr lang="en-US" sz="2400" dirty="0"/>
              <a:t>$100,000 Annual Funding</a:t>
            </a:r>
          </a:p>
          <a:p>
            <a:pPr marL="1257300" indent="-457200">
              <a:spcBef>
                <a:spcPts val="0"/>
              </a:spcBef>
              <a:buFont typeface="Wingdings" panose="05000000000000000000" pitchFamily="2" charset="2"/>
              <a:buChar char="§"/>
            </a:pPr>
            <a:r>
              <a:rPr lang="en-US" sz="2400" dirty="0"/>
              <a:t>Marijuana Tax Revenue</a:t>
            </a:r>
          </a:p>
          <a:p>
            <a:pPr marL="741363" indent="-457200">
              <a:buFont typeface="Wingdings" panose="05000000000000000000" pitchFamily="2" charset="2"/>
              <a:buChar char="§"/>
            </a:pPr>
            <a:endParaRPr lang="en-US" sz="2800" b="1" dirty="0">
              <a:solidFill>
                <a:schemeClr val="accent6">
                  <a:lumMod val="50000"/>
                </a:schemeClr>
              </a:solidFill>
            </a:endParaRPr>
          </a:p>
          <a:p>
            <a:pPr marL="741363" indent="-457200">
              <a:buFont typeface="Wingdings" panose="05000000000000000000" pitchFamily="2" charset="2"/>
              <a:buChar char="§"/>
            </a:pPr>
            <a:r>
              <a:rPr lang="en-US" sz="2800" b="1" dirty="0">
                <a:solidFill>
                  <a:schemeClr val="bg1"/>
                </a:solidFill>
              </a:rPr>
              <a:t>Social Service Grants</a:t>
            </a:r>
          </a:p>
          <a:p>
            <a:pPr marL="1141413" lvl="1" indent="-457200">
              <a:buFont typeface="Wingdings" panose="05000000000000000000" pitchFamily="2" charset="2"/>
              <a:buChar char="§"/>
            </a:pPr>
            <a:r>
              <a:rPr lang="en-US" sz="2400" dirty="0">
                <a:solidFill>
                  <a:schemeClr val="tx1"/>
                </a:solidFill>
              </a:rPr>
              <a:t>$134,000 Annual Awards</a:t>
            </a:r>
          </a:p>
          <a:p>
            <a:pPr marL="1141413" lvl="1" indent="-457200">
              <a:buFont typeface="Wingdings" panose="05000000000000000000" pitchFamily="2" charset="2"/>
              <a:buChar char="§"/>
            </a:pPr>
            <a:r>
              <a:rPr lang="en-US" sz="2400" dirty="0">
                <a:solidFill>
                  <a:schemeClr val="tx1"/>
                </a:solidFill>
              </a:rPr>
              <a:t>Transit Occupancy Tax Revenue</a:t>
            </a:r>
          </a:p>
          <a:p>
            <a:pPr marL="741363" indent="-457200">
              <a:buFont typeface="Wingdings" panose="05000000000000000000" pitchFamily="2" charset="2"/>
              <a:buChar char="§"/>
            </a:pPr>
            <a:endParaRPr lang="en-US" sz="2800" b="1" dirty="0">
              <a:solidFill>
                <a:schemeClr val="accent6">
                  <a:lumMod val="50000"/>
                </a:schemeClr>
              </a:solidFill>
            </a:endParaRPr>
          </a:p>
          <a:p>
            <a:pPr marL="684213" lvl="1" indent="-227013">
              <a:spcBef>
                <a:spcPts val="0"/>
              </a:spcBef>
              <a:buClr>
                <a:srgbClr val="92D050"/>
              </a:buClr>
              <a:buSzTx/>
              <a:buFont typeface="Wingdings" panose="05000000000000000000" pitchFamily="2" charset="2"/>
              <a:buChar char="§"/>
            </a:pPr>
            <a:endParaRPr lang="en-US" sz="1800" dirty="0">
              <a:solidFill>
                <a:prstClr val="black"/>
              </a:solidFill>
            </a:endParaRPr>
          </a:p>
          <a:p>
            <a:pPr marL="0" indent="0">
              <a:lnSpc>
                <a:spcPct val="90000"/>
              </a:lnSpc>
              <a:spcAft>
                <a:spcPts val="800"/>
              </a:spcAft>
              <a:buNone/>
            </a:pPr>
            <a:endParaRPr lang="en-US" sz="2400" dirty="0"/>
          </a:p>
          <a:p>
            <a:pPr>
              <a:lnSpc>
                <a:spcPct val="90000"/>
              </a:lnSpc>
              <a:spcAft>
                <a:spcPts val="800"/>
              </a:spcAft>
            </a:pPr>
            <a:endParaRPr lang="en-US" sz="2400" dirty="0">
              <a:latin typeface="Century Gothic" panose="020B0502020202020204" pitchFamily="34" charset="0"/>
              <a:ea typeface="Calibri" panose="020F0502020204030204" pitchFamily="34" charset="0"/>
              <a:cs typeface="Times New Roman" panose="02020603050405020304" pitchFamily="18" charset="0"/>
            </a:endParaRPr>
          </a:p>
          <a:p>
            <a:pPr marL="0" indent="0">
              <a:buFont typeface="Wingdings 3" charset="2"/>
              <a:buNone/>
            </a:pPr>
            <a:endParaRPr lang="en-US" dirty="0"/>
          </a:p>
        </p:txBody>
      </p:sp>
      <p:sp>
        <p:nvSpPr>
          <p:cNvPr id="4" name="TextBox 3"/>
          <p:cNvSpPr txBox="1"/>
          <p:nvPr/>
        </p:nvSpPr>
        <p:spPr>
          <a:xfrm>
            <a:off x="865414" y="413609"/>
            <a:ext cx="10463121" cy="707886"/>
          </a:xfrm>
          <a:prstGeom prst="rect">
            <a:avLst/>
          </a:prstGeom>
          <a:noFill/>
        </p:spPr>
        <p:txBody>
          <a:bodyPr wrap="none" rtlCol="0">
            <a:spAutoFit/>
          </a:bodyPr>
          <a:lstStyle/>
          <a:p>
            <a:pPr algn="ctr"/>
            <a:r>
              <a:rPr lang="en-US" sz="4000" b="1" dirty="0" smtClean="0"/>
              <a:t>Grants Spending for Fiscal Year 2020-2021</a:t>
            </a:r>
            <a:endParaRPr lang="en-US" sz="4000" b="1" dirty="0"/>
          </a:p>
        </p:txBody>
      </p:sp>
    </p:spTree>
    <p:extLst>
      <p:ext uri="{BB962C8B-B14F-4D97-AF65-F5344CB8AC3E}">
        <p14:creationId xmlns:p14="http://schemas.microsoft.com/office/powerpoint/2010/main" val="1274331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949F24-0C7F-4ADD-9E3F-37523B1B5CA8}"/>
              </a:ext>
            </a:extLst>
          </p:cNvPr>
          <p:cNvSpPr/>
          <p:nvPr/>
        </p:nvSpPr>
        <p:spPr>
          <a:xfrm>
            <a:off x="7097915" y="326538"/>
            <a:ext cx="4642068" cy="584775"/>
          </a:xfrm>
          <a:prstGeom prst="rect">
            <a:avLst/>
          </a:prstGeom>
        </p:spPr>
        <p:txBody>
          <a:bodyPr wrap="square">
            <a:spAutoFit/>
          </a:bodyPr>
          <a:lstStyle/>
          <a:p>
            <a:pPr algn="ctr"/>
            <a:r>
              <a:rPr lang="en-US" sz="3200" dirty="0" smtClean="0">
                <a:solidFill>
                  <a:srgbClr val="40687C"/>
                </a:solidFill>
              </a:rPr>
              <a:t>Land Use</a:t>
            </a:r>
            <a:endParaRPr lang="en-US" sz="3200" dirty="0">
              <a:solidFill>
                <a:srgbClr val="40687C"/>
              </a:solidFill>
            </a:endParaRPr>
          </a:p>
        </p:txBody>
      </p:sp>
      <p:sp>
        <p:nvSpPr>
          <p:cNvPr id="3" name="TextBox 2"/>
          <p:cNvSpPr txBox="1"/>
          <p:nvPr/>
        </p:nvSpPr>
        <p:spPr>
          <a:xfrm>
            <a:off x="1068512" y="2034283"/>
            <a:ext cx="4161034" cy="3046988"/>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400" dirty="0" smtClean="0"/>
              <a:t>Bonus Density</a:t>
            </a:r>
          </a:p>
          <a:p>
            <a:pPr marL="342900" indent="-342900">
              <a:lnSpc>
                <a:spcPct val="200000"/>
              </a:lnSpc>
              <a:buFont typeface="Arial" panose="020B0604020202020204" pitchFamily="34" charset="0"/>
              <a:buChar char="•"/>
            </a:pPr>
            <a:r>
              <a:rPr lang="en-US" sz="2400" dirty="0" smtClean="0"/>
              <a:t>Condo-Conversion</a:t>
            </a:r>
          </a:p>
          <a:p>
            <a:pPr marL="342900" indent="-342900">
              <a:lnSpc>
                <a:spcPct val="200000"/>
              </a:lnSpc>
              <a:buFont typeface="Arial" panose="020B0604020202020204" pitchFamily="34" charset="0"/>
              <a:buChar char="•"/>
            </a:pPr>
            <a:r>
              <a:rPr lang="en-US" sz="2400" dirty="0" smtClean="0"/>
              <a:t>Annexation</a:t>
            </a:r>
          </a:p>
          <a:p>
            <a:pPr marL="342900" indent="-342900">
              <a:lnSpc>
                <a:spcPct val="200000"/>
              </a:lnSpc>
              <a:buFont typeface="Arial" panose="020B0604020202020204" pitchFamily="34" charset="0"/>
              <a:buChar char="•"/>
            </a:pPr>
            <a:r>
              <a:rPr lang="en-US" sz="2400" dirty="0" smtClean="0"/>
              <a:t>Zone Change</a:t>
            </a:r>
            <a:endParaRPr lang="en-US" sz="2400" dirty="0"/>
          </a:p>
        </p:txBody>
      </p:sp>
      <p:sp>
        <p:nvSpPr>
          <p:cNvPr id="5" name="Rectangle 4"/>
          <p:cNvSpPr/>
          <p:nvPr/>
        </p:nvSpPr>
        <p:spPr>
          <a:xfrm>
            <a:off x="431561" y="465376"/>
            <a:ext cx="5095936" cy="1569660"/>
          </a:xfrm>
          <a:prstGeom prst="rect">
            <a:avLst/>
          </a:prstGeom>
        </p:spPr>
        <p:txBody>
          <a:bodyPr wrap="square">
            <a:spAutoFit/>
          </a:bodyPr>
          <a:lstStyle/>
          <a:p>
            <a:pPr algn="ctr"/>
            <a:r>
              <a:rPr lang="en-US" sz="3200" b="1" dirty="0">
                <a:latin typeface="+mj-lt"/>
                <a:ea typeface="Calibri" panose="020F0502020204030204" pitchFamily="34" charset="0"/>
              </a:rPr>
              <a:t>Enacted Land Use Policies to incentivize Affordable Housing </a:t>
            </a:r>
            <a:endParaRPr lang="en-US" sz="3200" dirty="0">
              <a:latin typeface="+mj-lt"/>
            </a:endParaRPr>
          </a:p>
        </p:txBody>
      </p:sp>
      <p:pic>
        <p:nvPicPr>
          <p:cNvPr id="6" name="Picture 5">
            <a:extLst>
              <a:ext uri="{FF2B5EF4-FFF2-40B4-BE49-F238E27FC236}">
                <a16:creationId xmlns:a16="http://schemas.microsoft.com/office/drawing/2014/main" id="{C6097DC6-ADFF-44D4-AF34-D3A5616EDD84}"/>
              </a:ext>
            </a:extLst>
          </p:cNvPr>
          <p:cNvPicPr>
            <a:picLocks noChangeAspect="1"/>
          </p:cNvPicPr>
          <p:nvPr/>
        </p:nvPicPr>
        <p:blipFill>
          <a:blip r:embed="rId3"/>
          <a:stretch>
            <a:fillRect/>
          </a:stretch>
        </p:blipFill>
        <p:spPr>
          <a:xfrm>
            <a:off x="4707093" y="2336672"/>
            <a:ext cx="7032890" cy="4313506"/>
          </a:xfrm>
          <a:prstGeom prst="rect">
            <a:avLst/>
          </a:prstGeom>
        </p:spPr>
      </p:pic>
      <p:sp>
        <p:nvSpPr>
          <p:cNvPr id="7" name="TextBox 6"/>
          <p:cNvSpPr txBox="1"/>
          <p:nvPr/>
        </p:nvSpPr>
        <p:spPr>
          <a:xfrm>
            <a:off x="6841671" y="1616529"/>
            <a:ext cx="5272597" cy="923330"/>
          </a:xfrm>
          <a:prstGeom prst="rect">
            <a:avLst/>
          </a:prstGeom>
          <a:noFill/>
        </p:spPr>
        <p:txBody>
          <a:bodyPr wrap="none" rtlCol="0">
            <a:spAutoFit/>
          </a:bodyPr>
          <a:lstStyle/>
          <a:p>
            <a:r>
              <a:rPr lang="en-US" dirty="0" smtClean="0">
                <a:solidFill>
                  <a:schemeClr val="accent6">
                    <a:lumMod val="50000"/>
                  </a:schemeClr>
                </a:solidFill>
              </a:rPr>
              <a:t>Rogue Ridge Development </a:t>
            </a:r>
            <a:r>
              <a:rPr lang="en-US" dirty="0">
                <a:solidFill>
                  <a:schemeClr val="accent6">
                    <a:lumMod val="50000"/>
                  </a:schemeClr>
                </a:solidFill>
              </a:rPr>
              <a:t>(Columbia Care)</a:t>
            </a:r>
            <a:r>
              <a:rPr lang="en-US" dirty="0" smtClean="0">
                <a:solidFill>
                  <a:schemeClr val="accent6">
                    <a:lumMod val="50000"/>
                  </a:schemeClr>
                </a:solidFill>
              </a:rPr>
              <a:t> </a:t>
            </a:r>
          </a:p>
          <a:p>
            <a:r>
              <a:rPr lang="en-US" dirty="0" smtClean="0">
                <a:solidFill>
                  <a:schemeClr val="accent6">
                    <a:lumMod val="50000"/>
                  </a:schemeClr>
                </a:solidFill>
              </a:rPr>
              <a:t>30 </a:t>
            </a:r>
            <a:r>
              <a:rPr lang="en-US" dirty="0">
                <a:solidFill>
                  <a:schemeClr val="accent6">
                    <a:lumMod val="50000"/>
                  </a:schemeClr>
                </a:solidFill>
              </a:rPr>
              <a:t>New units in </a:t>
            </a:r>
            <a:r>
              <a:rPr lang="en-US" dirty="0" smtClean="0">
                <a:solidFill>
                  <a:schemeClr val="accent6">
                    <a:lumMod val="50000"/>
                  </a:schemeClr>
                </a:solidFill>
              </a:rPr>
              <a:t>2022</a:t>
            </a:r>
            <a:endParaRPr lang="en-US" dirty="0"/>
          </a:p>
          <a:p>
            <a:endParaRPr lang="en-US" dirty="0"/>
          </a:p>
        </p:txBody>
      </p:sp>
    </p:spTree>
    <p:extLst>
      <p:ext uri="{BB962C8B-B14F-4D97-AF65-F5344CB8AC3E}">
        <p14:creationId xmlns:p14="http://schemas.microsoft.com/office/powerpoint/2010/main" val="35214245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E17B0-D2CC-469B-9487-B382A8E107B7}"/>
              </a:ext>
            </a:extLst>
          </p:cNvPr>
          <p:cNvSpPr>
            <a:spLocks noGrp="1"/>
          </p:cNvSpPr>
          <p:nvPr>
            <p:ph type="title"/>
          </p:nvPr>
        </p:nvSpPr>
        <p:spPr>
          <a:xfrm>
            <a:off x="6" y="451007"/>
            <a:ext cx="12191994" cy="604110"/>
          </a:xfrm>
          <a:solidFill>
            <a:schemeClr val="bg1"/>
          </a:solidFill>
          <a:ln w="12700">
            <a:noFill/>
          </a:ln>
        </p:spPr>
        <p:txBody>
          <a:bodyPr>
            <a:noAutofit/>
          </a:bodyPr>
          <a:lstStyle/>
          <a:p>
            <a:r>
              <a:rPr lang="en-US" sz="3200" b="1" dirty="0" smtClean="0">
                <a:solidFill>
                  <a:srgbClr val="40687C"/>
                </a:solidFill>
              </a:rPr>
              <a:t>Land Use Details</a:t>
            </a:r>
            <a:endParaRPr lang="en-US" sz="3200" b="1" dirty="0">
              <a:solidFill>
                <a:srgbClr val="40687C"/>
              </a:solidFill>
            </a:endParaRPr>
          </a:p>
        </p:txBody>
      </p:sp>
      <p:sp>
        <p:nvSpPr>
          <p:cNvPr id="20" name="Text Placeholder 10">
            <a:extLst>
              <a:ext uri="{FF2B5EF4-FFF2-40B4-BE49-F238E27FC236}">
                <a16:creationId xmlns:a16="http://schemas.microsoft.com/office/drawing/2014/main" id="{8770A415-E77D-487D-B031-2D01C92A0EF9}"/>
              </a:ext>
            </a:extLst>
          </p:cNvPr>
          <p:cNvSpPr txBox="1">
            <a:spLocks/>
          </p:cNvSpPr>
          <p:nvPr/>
        </p:nvSpPr>
        <p:spPr>
          <a:xfrm>
            <a:off x="3462767" y="3261910"/>
            <a:ext cx="3361779" cy="27170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schemeClr val="bg1"/>
              </a:solidFill>
            </a:endParaRPr>
          </a:p>
        </p:txBody>
      </p:sp>
      <p:sp>
        <p:nvSpPr>
          <p:cNvPr id="4" name="Rectangle 3"/>
          <p:cNvSpPr/>
          <p:nvPr/>
        </p:nvSpPr>
        <p:spPr>
          <a:xfrm>
            <a:off x="625014" y="1385654"/>
            <a:ext cx="10941977" cy="5345053"/>
          </a:xfrm>
          <a:prstGeom prst="rect">
            <a:avLst/>
          </a:prstGeom>
        </p:spPr>
        <p:txBody>
          <a:bodyPr wrap="square">
            <a:spAutoFit/>
          </a:bodyPr>
          <a:lstStyle/>
          <a:p>
            <a:pPr>
              <a:spcAft>
                <a:spcPts val="1000"/>
              </a:spcAft>
            </a:pPr>
            <a:r>
              <a:rPr lang="en-US" sz="2200" b="1" dirty="0" smtClean="0">
                <a:solidFill>
                  <a:schemeClr val="bg1"/>
                </a:solidFill>
                <a:latin typeface="+mj-lt"/>
                <a:ea typeface="Calibri" panose="020F0502020204030204" pitchFamily="34" charset="0"/>
                <a:cs typeface="Times New Roman" panose="02020603050405020304" pitchFamily="18" charset="0"/>
              </a:rPr>
              <a:t>Annexation and Zone Changes: </a:t>
            </a:r>
            <a:r>
              <a:rPr lang="en-US" sz="2200" dirty="0" smtClean="0">
                <a:latin typeface="+mj-lt"/>
                <a:ea typeface="Calibri" panose="020F0502020204030204" pitchFamily="34" charset="0"/>
                <a:cs typeface="Times New Roman" panose="02020603050405020304" pitchFamily="18" charset="0"/>
              </a:rPr>
              <a:t>15-33</a:t>
            </a:r>
            <a:r>
              <a:rPr lang="en-US" sz="2200" dirty="0">
                <a:latin typeface="+mj-lt"/>
                <a:ea typeface="Calibri" panose="020F0502020204030204" pitchFamily="34" charset="0"/>
                <a:cs typeface="Times New Roman" panose="02020603050405020304" pitchFamily="18" charset="0"/>
              </a:rPr>
              <a:t>% of new units are affordable.  15% if very low income (</a:t>
            </a:r>
            <a:r>
              <a:rPr lang="en-US" sz="2200" dirty="0" smtClean="0">
                <a:latin typeface="+mj-lt"/>
                <a:ea typeface="Calibri" panose="020F0502020204030204" pitchFamily="34" charset="0"/>
                <a:cs typeface="Times New Roman" panose="02020603050405020304" pitchFamily="18" charset="0"/>
              </a:rPr>
              <a:t>60% Area Median Income) </a:t>
            </a:r>
            <a:r>
              <a:rPr lang="en-US" sz="2200" dirty="0">
                <a:latin typeface="+mj-lt"/>
                <a:ea typeface="Calibri" panose="020F0502020204030204" pitchFamily="34" charset="0"/>
                <a:cs typeface="Times New Roman" panose="02020603050405020304" pitchFamily="18" charset="0"/>
              </a:rPr>
              <a:t>to 33% if workforce housing affordable to households earning the median income (up to </a:t>
            </a:r>
            <a:r>
              <a:rPr lang="en-US" sz="2200" dirty="0" smtClean="0">
                <a:latin typeface="+mj-lt"/>
                <a:ea typeface="Calibri" panose="020F0502020204030204" pitchFamily="34" charset="0"/>
                <a:cs typeface="Times New Roman" panose="02020603050405020304" pitchFamily="18" charset="0"/>
              </a:rPr>
              <a:t>120% Area Median Income).  </a:t>
            </a:r>
            <a:r>
              <a:rPr lang="en-US" sz="2200" dirty="0">
                <a:latin typeface="+mj-lt"/>
                <a:ea typeface="Calibri" panose="020F0502020204030204" pitchFamily="34" charset="0"/>
                <a:cs typeface="Times New Roman" panose="02020603050405020304" pitchFamily="18" charset="0"/>
              </a:rPr>
              <a:t>Developers can also donate land to an affordable housing provider </a:t>
            </a:r>
            <a:endParaRPr lang="en-US" sz="2200" dirty="0" smtClean="0">
              <a:latin typeface="+mj-lt"/>
              <a:ea typeface="Calibri" panose="020F0502020204030204" pitchFamily="34" charset="0"/>
              <a:cs typeface="Times New Roman" panose="02020603050405020304" pitchFamily="18" charset="0"/>
            </a:endParaRPr>
          </a:p>
          <a:p>
            <a:pPr>
              <a:spcAft>
                <a:spcPts val="1000"/>
              </a:spcAft>
            </a:pPr>
            <a:endParaRPr lang="en-US" sz="2200" dirty="0" smtClean="0">
              <a:solidFill>
                <a:schemeClr val="bg1"/>
              </a:solidFill>
              <a:latin typeface="+mj-lt"/>
              <a:ea typeface="Calibri" panose="020F0502020204030204" pitchFamily="34" charset="0"/>
              <a:cs typeface="Times New Roman" panose="02020603050405020304" pitchFamily="18" charset="0"/>
            </a:endParaRPr>
          </a:p>
          <a:p>
            <a:pPr>
              <a:spcAft>
                <a:spcPts val="1000"/>
              </a:spcAft>
            </a:pPr>
            <a:r>
              <a:rPr lang="en-US" sz="2200" b="1" dirty="0" smtClean="0">
                <a:solidFill>
                  <a:schemeClr val="bg1"/>
                </a:solidFill>
                <a:latin typeface="+mj-lt"/>
                <a:ea typeface="Calibri" panose="020F0502020204030204" pitchFamily="34" charset="0"/>
                <a:cs typeface="Times New Roman" panose="02020603050405020304" pitchFamily="18" charset="0"/>
              </a:rPr>
              <a:t>Condominium </a:t>
            </a:r>
            <a:r>
              <a:rPr lang="en-US" sz="2200" b="1" dirty="0">
                <a:solidFill>
                  <a:schemeClr val="bg1"/>
                </a:solidFill>
                <a:latin typeface="+mj-lt"/>
                <a:ea typeface="Calibri" panose="020F0502020204030204" pitchFamily="34" charset="0"/>
                <a:cs typeface="Times New Roman" panose="02020603050405020304" pitchFamily="18" charset="0"/>
              </a:rPr>
              <a:t>conversions ordinance</a:t>
            </a:r>
            <a:r>
              <a:rPr lang="en-US" sz="2200" dirty="0">
                <a:solidFill>
                  <a:schemeClr val="bg1"/>
                </a:solidFill>
                <a:latin typeface="+mj-lt"/>
                <a:ea typeface="Calibri" panose="020F0502020204030204" pitchFamily="34" charset="0"/>
                <a:cs typeface="Times New Roman" panose="02020603050405020304" pitchFamily="18" charset="0"/>
              </a:rPr>
              <a:t> – </a:t>
            </a:r>
            <a:r>
              <a:rPr lang="en-US" sz="2200" dirty="0">
                <a:latin typeface="+mj-lt"/>
                <a:ea typeface="Calibri" panose="020F0502020204030204" pitchFamily="34" charset="0"/>
                <a:cs typeface="Times New Roman" panose="02020603050405020304" pitchFamily="18" charset="0"/>
              </a:rPr>
              <a:t>intended to retain market rate rentals, or create affordable rental or ownership </a:t>
            </a:r>
            <a:r>
              <a:rPr lang="en-US" sz="2200" dirty="0" smtClean="0">
                <a:latin typeface="+mj-lt"/>
                <a:ea typeface="Calibri" panose="020F0502020204030204" pitchFamily="34" charset="0"/>
                <a:cs typeface="Times New Roman" panose="02020603050405020304" pitchFamily="18" charset="0"/>
              </a:rPr>
              <a:t>opportunities.</a:t>
            </a:r>
          </a:p>
          <a:p>
            <a:pPr>
              <a:spcAft>
                <a:spcPts val="1000"/>
              </a:spcAft>
            </a:pPr>
            <a:endParaRPr lang="en-US" sz="2200" dirty="0">
              <a:solidFill>
                <a:schemeClr val="bg1"/>
              </a:solidFill>
              <a:latin typeface="+mj-lt"/>
              <a:ea typeface="Calibri" panose="020F0502020204030204" pitchFamily="34" charset="0"/>
              <a:cs typeface="Times New Roman" panose="02020603050405020304" pitchFamily="18" charset="0"/>
            </a:endParaRPr>
          </a:p>
          <a:p>
            <a:pPr>
              <a:spcAft>
                <a:spcPts val="1000"/>
              </a:spcAft>
            </a:pPr>
            <a:r>
              <a:rPr lang="en-US" sz="2200" b="1" dirty="0">
                <a:solidFill>
                  <a:schemeClr val="bg1"/>
                </a:solidFill>
                <a:latin typeface="+mj-lt"/>
                <a:ea typeface="Calibri" panose="020F0502020204030204" pitchFamily="34" charset="0"/>
                <a:cs typeface="Times New Roman" panose="02020603050405020304" pitchFamily="18" charset="0"/>
              </a:rPr>
              <a:t>Density </a:t>
            </a:r>
            <a:r>
              <a:rPr lang="en-US" sz="2200" b="1" dirty="0" smtClean="0">
                <a:solidFill>
                  <a:schemeClr val="bg1"/>
                </a:solidFill>
                <a:latin typeface="+mj-lt"/>
                <a:ea typeface="Calibri" panose="020F0502020204030204" pitchFamily="34" charset="0"/>
                <a:cs typeface="Times New Roman" panose="02020603050405020304" pitchFamily="18" charset="0"/>
              </a:rPr>
              <a:t>Bonuses</a:t>
            </a:r>
            <a:r>
              <a:rPr lang="en-US" sz="2200" b="1" dirty="0">
                <a:solidFill>
                  <a:schemeClr val="bg1"/>
                </a:solidFill>
                <a:latin typeface="+mj-lt"/>
                <a:ea typeface="Calibri" panose="020F0502020204030204" pitchFamily="34" charset="0"/>
                <a:cs typeface="Times New Roman" panose="02020603050405020304" pitchFamily="18" charset="0"/>
              </a:rPr>
              <a:t>:  </a:t>
            </a:r>
            <a:r>
              <a:rPr lang="en-US" sz="2200" dirty="0">
                <a:latin typeface="+mj-lt"/>
                <a:ea typeface="Calibri" panose="020F0502020204030204" pitchFamily="34" charset="0"/>
                <a:cs typeface="Times New Roman" panose="02020603050405020304" pitchFamily="18" charset="0"/>
              </a:rPr>
              <a:t>Allows a builder to develop more units if a portion of them are affordable</a:t>
            </a:r>
            <a:r>
              <a:rPr lang="en-US" sz="2200" dirty="0" smtClean="0">
                <a:latin typeface="+mj-lt"/>
                <a:ea typeface="Calibri" panose="020F0502020204030204" pitchFamily="34" charset="0"/>
                <a:cs typeface="Times New Roman" panose="02020603050405020304" pitchFamily="18" charset="0"/>
              </a:rPr>
              <a:t>. Works best for affordable housing developers.  Incentive based and thus when it costs more to develop a home than it can be rented or sold for, developers do not use the bonus incentive. </a:t>
            </a:r>
            <a:r>
              <a:rPr lang="en-US" sz="2200" dirty="0">
                <a:latin typeface="+mj-lt"/>
                <a:ea typeface="Calibri" panose="020F0502020204030204" pitchFamily="34" charset="0"/>
                <a:cs typeface="Times New Roman" panose="02020603050405020304" pitchFamily="18" charset="0"/>
              </a:rPr>
              <a:t>Was 1 </a:t>
            </a:r>
            <a:r>
              <a:rPr lang="en-US" sz="2200" dirty="0" smtClean="0">
                <a:latin typeface="+mj-lt"/>
                <a:ea typeface="Calibri" panose="020F0502020204030204" pitchFamily="34" charset="0"/>
                <a:cs typeface="Times New Roman" panose="02020603050405020304" pitchFamily="18" charset="0"/>
              </a:rPr>
              <a:t>for </a:t>
            </a:r>
            <a:r>
              <a:rPr lang="en-US" sz="2200" dirty="0">
                <a:latin typeface="+mj-lt"/>
                <a:ea typeface="Calibri" panose="020F0502020204030204" pitchFamily="34" charset="0"/>
                <a:cs typeface="Times New Roman" panose="02020603050405020304" pitchFamily="18" charset="0"/>
              </a:rPr>
              <a:t>1, but in 2014 changed to a 2 for </a:t>
            </a:r>
            <a:r>
              <a:rPr lang="en-US" sz="2200" dirty="0" smtClean="0">
                <a:latin typeface="+mj-lt"/>
                <a:ea typeface="Calibri" panose="020F0502020204030204" pitchFamily="34" charset="0"/>
                <a:cs typeface="Times New Roman" panose="02020603050405020304" pitchFamily="18" charset="0"/>
              </a:rPr>
              <a:t>1 </a:t>
            </a:r>
            <a:r>
              <a:rPr lang="en-US" sz="2200" dirty="0">
                <a:latin typeface="+mj-lt"/>
                <a:ea typeface="Calibri" panose="020F0502020204030204" pitchFamily="34" charset="0"/>
                <a:cs typeface="Times New Roman" panose="02020603050405020304" pitchFamily="18" charset="0"/>
              </a:rPr>
              <a:t>bonus, meaning a builder can build 2 additional market rate units for voluntarily building one affordable dwelling.</a:t>
            </a:r>
            <a:endParaRPr lang="en-US" sz="22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18284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00FA0FAA1F40A48AFF9B83E7A8535C8" ma:contentTypeVersion="6" ma:contentTypeDescription="Create a new document." ma:contentTypeScope="" ma:versionID="a29564c4913de883a27ffdcfd458aeb5">
  <xsd:schema xmlns:xsd="http://www.w3.org/2001/XMLSchema" xmlns:xs="http://www.w3.org/2001/XMLSchema" xmlns:p="http://schemas.microsoft.com/office/2006/metadata/properties" xmlns:ns2="b348f026-0623-4e77-bd1b-15beed583077" xmlns:ns3="59f4de77-fb23-43c4-8afd-72bf968a030f" targetNamespace="http://schemas.microsoft.com/office/2006/metadata/properties" ma:root="true" ma:fieldsID="474b71ccdbfe1ec76872f436b686490d" ns2:_="" ns3:_="">
    <xsd:import namespace="b348f026-0623-4e77-bd1b-15beed583077"/>
    <xsd:import namespace="59f4de77-fb23-43c4-8afd-72bf968a03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LastSharedByUser" minOccurs="0"/>
                <xsd:element ref="ns3: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48f026-0623-4e77-bd1b-15beed5830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f4de77-fb23-43c4-8afd-72bf968a03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LastSharedByUser" ma:index="12" nillable="true" ma:displayName="Last Shared By User" ma:hidden="true" ma:internalName="LastSharedByUser" ma:readOnly="true">
      <xsd:simpleType>
        <xsd:restriction base="dms:Note"/>
      </xsd:simpleType>
    </xsd:element>
    <xsd:element name="LastSharedByTime" ma:index="13"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3136EF-76CF-4AC6-AC79-28BBDE5525BB}">
  <ds:schemaRefs>
    <ds:schemaRef ds:uri="http://schemas.microsoft.com/sharepoint/v3/contenttype/forms"/>
  </ds:schemaRefs>
</ds:datastoreItem>
</file>

<file path=customXml/itemProps2.xml><?xml version="1.0" encoding="utf-8"?>
<ds:datastoreItem xmlns:ds="http://schemas.openxmlformats.org/officeDocument/2006/customXml" ds:itemID="{20B384DE-E3D5-4E2F-A2CD-1FA9B41BE3C2}">
  <ds:schemaRefs>
    <ds:schemaRef ds:uri="http://schemas.microsoft.com/office/2006/documentManagement/types"/>
    <ds:schemaRef ds:uri="b348f026-0623-4e77-bd1b-15beed583077"/>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purl.org/dc/terms/"/>
    <ds:schemaRef ds:uri="59f4de77-fb23-43c4-8afd-72bf968a030f"/>
    <ds:schemaRef ds:uri="http://www.w3.org/XML/1998/namespace"/>
    <ds:schemaRef ds:uri="http://purl.org/dc/dcmitype/"/>
  </ds:schemaRefs>
</ds:datastoreItem>
</file>

<file path=customXml/itemProps3.xml><?xml version="1.0" encoding="utf-8"?>
<ds:datastoreItem xmlns:ds="http://schemas.openxmlformats.org/officeDocument/2006/customXml" ds:itemID="{5BD10F47-DD2A-4647-BC9F-B554DB7103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48f026-0623-4e77-bd1b-15beed583077"/>
    <ds:schemaRef ds:uri="59f4de77-fb23-43c4-8afd-72bf968a03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0</TotalTime>
  <Words>3727</Words>
  <Application>Microsoft Office PowerPoint</Application>
  <PresentationFormat>Widescreen</PresentationFormat>
  <Paragraphs>291</Paragraphs>
  <Slides>26</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Century Gothic</vt:lpstr>
      <vt:lpstr>Times New Roman</vt:lpstr>
      <vt:lpstr>Wingdings</vt:lpstr>
      <vt:lpstr>Wingdings 3</vt:lpstr>
      <vt:lpstr>Ion</vt:lpstr>
      <vt:lpstr>City of Ashland Affordable Housing and Community Development Block Grant  Programs</vt:lpstr>
      <vt:lpstr>What does the Affordable Housing Program Do?</vt:lpstr>
      <vt:lpstr>PowerPoint Presentation</vt:lpstr>
      <vt:lpstr>PowerPoint Presentation</vt:lpstr>
      <vt:lpstr>PowerPoint Presentation</vt:lpstr>
      <vt:lpstr>PowerPoint Presentation</vt:lpstr>
      <vt:lpstr>PowerPoint Presentation</vt:lpstr>
      <vt:lpstr>PowerPoint Presentation</vt:lpstr>
      <vt:lpstr>Land Use Details</vt:lpstr>
      <vt:lpstr>Land Use Incentives (Not Deed Restricted)</vt:lpstr>
      <vt:lpstr>Community Development Block Grant (CDBG) Program Overview</vt:lpstr>
      <vt:lpstr>CDBG Program Overview</vt:lpstr>
      <vt:lpstr>National Objectives</vt:lpstr>
      <vt:lpstr>Development of viable urban communities principally for low/moderate income persons through: </vt:lpstr>
      <vt:lpstr>Decent Housing</vt:lpstr>
      <vt:lpstr>A SUITABLE LIVING ENVIRONMENT </vt:lpstr>
      <vt:lpstr>EXPANDED ECONOMIC OPPORTUNITIES </vt:lpstr>
      <vt:lpstr>Partnerships and Regional Coordination</vt:lpstr>
      <vt:lpstr>Consolidated Planning Process</vt:lpstr>
      <vt:lpstr>CDBG CARES ACT-COVID Activities</vt:lpstr>
      <vt:lpstr>Affordable Housing Trust Funds for COVID Relief</vt:lpstr>
      <vt:lpstr>PowerPoint Presentation</vt:lpstr>
      <vt:lpstr>PowerPoint Presentation</vt:lpstr>
      <vt:lpstr>Outcomes</vt:lpstr>
      <vt:lpstr>Outcomes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2019-03-07T17:43:51Z</dcterms:created>
  <dcterms:modified xsi:type="dcterms:W3CDTF">2021-10-26T21:45:00Z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0x010100500FA0FAA1F40A48AFF9B83E7A8535C8</vt:lpwstr>
  </property>
</Properties>
</file>